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50"/>
  </p:notesMasterIdLst>
  <p:sldIdLst>
    <p:sldId id="261" r:id="rId3"/>
    <p:sldId id="262" r:id="rId4"/>
    <p:sldId id="263" r:id="rId5"/>
    <p:sldId id="294" r:id="rId6"/>
    <p:sldId id="311" r:id="rId7"/>
    <p:sldId id="307" r:id="rId8"/>
    <p:sldId id="308" r:id="rId9"/>
    <p:sldId id="310" r:id="rId10"/>
    <p:sldId id="305" r:id="rId11"/>
    <p:sldId id="299" r:id="rId12"/>
    <p:sldId id="300" r:id="rId13"/>
    <p:sldId id="298" r:id="rId14"/>
    <p:sldId id="292" r:id="rId15"/>
    <p:sldId id="293" r:id="rId16"/>
    <p:sldId id="301" r:id="rId17"/>
    <p:sldId id="264" r:id="rId18"/>
    <p:sldId id="266" r:id="rId19"/>
    <p:sldId id="267" r:id="rId20"/>
    <p:sldId id="268" r:id="rId21"/>
    <p:sldId id="306" r:id="rId22"/>
    <p:sldId id="269" r:id="rId23"/>
    <p:sldId id="270" r:id="rId24"/>
    <p:sldId id="271" r:id="rId25"/>
    <p:sldId id="272" r:id="rId26"/>
    <p:sldId id="273" r:id="rId27"/>
    <p:sldId id="274" r:id="rId28"/>
    <p:sldId id="275" r:id="rId29"/>
    <p:sldId id="276" r:id="rId30"/>
    <p:sldId id="277" r:id="rId31"/>
    <p:sldId id="278" r:id="rId32"/>
    <p:sldId id="279" r:id="rId33"/>
    <p:sldId id="302" r:id="rId34"/>
    <p:sldId id="281" r:id="rId35"/>
    <p:sldId id="304" r:id="rId36"/>
    <p:sldId id="303" r:id="rId37"/>
    <p:sldId id="282" r:id="rId38"/>
    <p:sldId id="283" r:id="rId39"/>
    <p:sldId id="284" r:id="rId40"/>
    <p:sldId id="285" r:id="rId41"/>
    <p:sldId id="286" r:id="rId42"/>
    <p:sldId id="287" r:id="rId43"/>
    <p:sldId id="288" r:id="rId44"/>
    <p:sldId id="289" r:id="rId45"/>
    <p:sldId id="290" r:id="rId46"/>
    <p:sldId id="291" r:id="rId47"/>
    <p:sldId id="297" r:id="rId48"/>
    <p:sldId id="25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8" d="100"/>
          <a:sy n="68" d="100"/>
        </p:scale>
        <p:origin x="-123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7A23A2-C517-8C4A-9886-7F897A20C7E3}" type="datetimeFigureOut">
              <a:rPr lang="en-US" smtClean="0"/>
              <a:t>2/24/15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976FD-14B1-3943-95F2-316638BB58B9}" type="slidenum">
              <a:rPr lang="en-US" smtClean="0"/>
              <a:t>‹#›</a:t>
            </a:fld>
            <a:endParaRPr lang="en-US"/>
          </a:p>
        </p:txBody>
      </p:sp>
    </p:spTree>
    <p:extLst>
      <p:ext uri="{BB962C8B-B14F-4D97-AF65-F5344CB8AC3E}">
        <p14:creationId xmlns:p14="http://schemas.microsoft.com/office/powerpoint/2010/main" val="33355099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976FD-14B1-3943-95F2-316638BB58B9}" type="slidenum">
              <a:rPr lang="en-US" smtClean="0"/>
              <a:t>1</a:t>
            </a:fld>
            <a:endParaRPr lang="en-US"/>
          </a:p>
        </p:txBody>
      </p:sp>
    </p:spTree>
    <p:extLst>
      <p:ext uri="{BB962C8B-B14F-4D97-AF65-F5344CB8AC3E}">
        <p14:creationId xmlns:p14="http://schemas.microsoft.com/office/powerpoint/2010/main" val="22386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20543-D00A-43EA-8072-CDA261CEFC4C}" type="slidenum">
              <a:rPr lang="en-US" smtClean="0">
                <a:solidFill>
                  <a:prstClr val="black"/>
                </a:solidFill>
                <a:latin typeface="Calibri"/>
              </a:rPr>
              <a:pPr/>
              <a:t>6</a:t>
            </a:fld>
            <a:endParaRPr lang="en-US" dirty="0">
              <a:solidFill>
                <a:prstClr val="black"/>
              </a:solidFill>
              <a:latin typeface="Calibri"/>
            </a:endParaRPr>
          </a:p>
        </p:txBody>
      </p:sp>
    </p:spTree>
    <p:extLst>
      <p:ext uri="{BB962C8B-B14F-4D97-AF65-F5344CB8AC3E}">
        <p14:creationId xmlns:p14="http://schemas.microsoft.com/office/powerpoint/2010/main" val="409395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20543-D00A-43EA-8072-CDA261CEFC4C}" type="slidenum">
              <a:rPr lang="en-US" smtClean="0"/>
              <a:pPr/>
              <a:t>9</a:t>
            </a:fld>
            <a:endParaRPr lang="en-US" dirty="0"/>
          </a:p>
        </p:txBody>
      </p:sp>
    </p:spTree>
    <p:extLst>
      <p:ext uri="{BB962C8B-B14F-4D97-AF65-F5344CB8AC3E}">
        <p14:creationId xmlns:p14="http://schemas.microsoft.com/office/powerpoint/2010/main" val="40939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10</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E976C-CADF-D24C-9A21-00CFBBD6D9DD}" type="slidenum">
              <a:rPr lang="en-US" smtClean="0"/>
              <a:t>14</a:t>
            </a:fld>
            <a:endParaRPr lang="en-US"/>
          </a:p>
        </p:txBody>
      </p:sp>
    </p:spTree>
    <p:extLst>
      <p:ext uri="{BB962C8B-B14F-4D97-AF65-F5344CB8AC3E}">
        <p14:creationId xmlns:p14="http://schemas.microsoft.com/office/powerpoint/2010/main" val="17492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976FD-14B1-3943-95F2-316638BB58B9}" type="slidenum">
              <a:rPr lang="en-US" smtClean="0"/>
              <a:t>37</a:t>
            </a:fld>
            <a:endParaRPr lang="en-US"/>
          </a:p>
        </p:txBody>
      </p:sp>
    </p:spTree>
    <p:extLst>
      <p:ext uri="{BB962C8B-B14F-4D97-AF65-F5344CB8AC3E}">
        <p14:creationId xmlns:p14="http://schemas.microsoft.com/office/powerpoint/2010/main" val="1661970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2/24/15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13021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2/24/15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88515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2/24/15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086098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314" y="463296"/>
            <a:ext cx="7795337" cy="678728"/>
          </a:xfrm>
        </p:spPr>
        <p:txBody>
          <a:bodyPr lIns="0" rIns="182880" anchor="t" anchorCtr="0"/>
          <a:lstStyle>
            <a:lvl1pPr>
              <a:defRPr sz="3400">
                <a:solidFill>
                  <a:schemeClr val="bg2"/>
                </a:solidFill>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95314" y="1238251"/>
            <a:ext cx="7780337" cy="361949"/>
          </a:xfrm>
        </p:spPr>
        <p:txBody>
          <a:bodyPr lIns="0" tIns="0" rIns="182880" bIns="0" anchor="t" anchorCtr="0">
            <a:noAutofit/>
          </a:bodyPr>
          <a:lstStyle>
            <a:lvl1pPr marL="0" indent="0">
              <a:buNone/>
              <a:defRPr sz="2000" cap="all" spc="-50">
                <a:solidFill>
                  <a:schemeClr val="tx2"/>
                </a:solidFill>
              </a:defRPr>
            </a:lvl1pPr>
          </a:lstStyle>
          <a:p>
            <a:pPr lvl="0"/>
            <a:endParaRPr lang="en-US" dirty="0"/>
          </a:p>
        </p:txBody>
      </p:sp>
      <p:sp>
        <p:nvSpPr>
          <p:cNvPr id="17" name="Footer Placeholder 4"/>
          <p:cNvSpPr>
            <a:spLocks noGrp="1"/>
          </p:cNvSpPr>
          <p:nvPr>
            <p:ph type="ftr" sz="quarter" idx="3"/>
          </p:nvPr>
        </p:nvSpPr>
        <p:spPr>
          <a:xfrm>
            <a:off x="4149239" y="6506342"/>
            <a:ext cx="4069750" cy="175132"/>
          </a:xfrm>
          <a:prstGeom prst="rect">
            <a:avLst/>
          </a:prstGeom>
        </p:spPr>
        <p:txBody>
          <a:bodyPr lIns="0" tIns="0" rIns="0" bIns="0" anchor="b" anchorCtr="0"/>
          <a:lstStyle>
            <a:lvl1pPr algn="r">
              <a:defRPr sz="700" cap="all">
                <a:solidFill>
                  <a:srgbClr val="5F5F5F"/>
                </a:solidFill>
              </a:defRPr>
            </a:lvl1pPr>
          </a:lstStyle>
          <a:p>
            <a:r>
              <a:rPr lang="en-US" smtClean="0"/>
              <a:t>© 2014 Brocade Communications Systems, Inc. CONFIDENTIAL—For Internal Use Only </a:t>
            </a:r>
            <a:endParaRPr lang="en-US" dirty="0"/>
          </a:p>
        </p:txBody>
      </p:sp>
      <p:sp>
        <p:nvSpPr>
          <p:cNvPr id="18" name="Slide Number Placeholder 5"/>
          <p:cNvSpPr>
            <a:spLocks noGrp="1"/>
          </p:cNvSpPr>
          <p:nvPr>
            <p:ph type="sldNum" sz="quarter" idx="4"/>
          </p:nvPr>
        </p:nvSpPr>
        <p:spPr>
          <a:xfrm>
            <a:off x="8558791" y="6506343"/>
            <a:ext cx="211568" cy="175132"/>
          </a:xfrm>
          <a:prstGeom prst="rect">
            <a:avLst/>
          </a:prstGeom>
        </p:spPr>
        <p:txBody>
          <a:bodyPr lIns="0" tIns="0" rIns="0" bIns="0" anchor="b" anchorCtr="0"/>
          <a:lstStyle>
            <a:lvl1pPr algn="r">
              <a:defRPr sz="700" cap="all">
                <a:solidFill>
                  <a:srgbClr val="5F5F5F"/>
                </a:solidFill>
              </a:defRPr>
            </a:lvl1pPr>
          </a:lstStyle>
          <a:p>
            <a:fld id="{DB8BB9A7-48F6-5544-BE85-4528CCD443BD}" type="slidenum">
              <a:rPr lang="en-US" smtClean="0"/>
              <a:pPr/>
              <a:t>‹#›</a:t>
            </a:fld>
            <a:endParaRPr lang="en-US"/>
          </a:p>
        </p:txBody>
      </p:sp>
      <p:sp>
        <p:nvSpPr>
          <p:cNvPr id="5" name="Text Placeholder 4"/>
          <p:cNvSpPr>
            <a:spLocks noGrp="1"/>
          </p:cNvSpPr>
          <p:nvPr>
            <p:ph type="body" sz="quarter" idx="14"/>
          </p:nvPr>
        </p:nvSpPr>
        <p:spPr>
          <a:xfrm>
            <a:off x="478339" y="2082800"/>
            <a:ext cx="7903661" cy="3725333"/>
          </a:xfrm>
        </p:spPr>
        <p:txBody>
          <a:bodyPr anchor="t" anchorCtr="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700" cap="all">
                <a:solidFill>
                  <a:srgbClr val="5F5F5F"/>
                </a:solidFill>
              </a:defRPr>
            </a:lvl1pPr>
            <a:lvl2pPr marL="173037" indent="0" algn="l">
              <a:buNone/>
              <a:defRPr sz="600">
                <a:solidFill>
                  <a:srgbClr val="FFFFFF"/>
                </a:solidFill>
              </a:defRPr>
            </a:lvl2pPr>
            <a:lvl3pPr marL="346075" indent="0" algn="l">
              <a:buNone/>
              <a:defRPr sz="600">
                <a:solidFill>
                  <a:srgbClr val="FFFFFF"/>
                </a:solidFill>
              </a:defRPr>
            </a:lvl3pPr>
            <a:lvl4pPr marL="512762" indent="0" algn="l">
              <a:buNone/>
              <a:defRPr sz="600">
                <a:solidFill>
                  <a:srgbClr val="FFFFFF"/>
                </a:solidFill>
              </a:defRPr>
            </a:lvl4pPr>
            <a:lvl5pPr marL="68580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183947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149239" y="6506343"/>
            <a:ext cx="4069750" cy="175132"/>
          </a:xfrm>
          <a:prstGeom prst="rect">
            <a:avLst/>
          </a:prstGeom>
        </p:spPr>
        <p:txBody>
          <a:bodyPr lIns="0" tIns="0" rIns="0" bIns="0" anchor="b" anchorCtr="0"/>
          <a:lstStyle>
            <a:lvl1pPr algn="r">
              <a:defRPr sz="600" cap="all">
                <a:solidFill>
                  <a:srgbClr val="D6D6D6"/>
                </a:solidFill>
              </a:defRPr>
            </a:lvl1pPr>
          </a:lstStyle>
          <a:p>
            <a:r>
              <a:rPr lang="en-US" smtClean="0"/>
              <a:t>© 2014 BROCADE COMMUNICATIONS SYSTEMS, INC. CONFIDENTIAL—FOR INTERNAL USE ONLY</a:t>
            </a:r>
            <a:endParaRPr lang="en-US" dirty="0"/>
          </a:p>
        </p:txBody>
      </p:sp>
      <p:sp>
        <p:nvSpPr>
          <p:cNvPr id="7" name="Slide Number Placeholder 5"/>
          <p:cNvSpPr>
            <a:spLocks noGrp="1"/>
          </p:cNvSpPr>
          <p:nvPr>
            <p:ph type="sldNum" sz="quarter" idx="4"/>
          </p:nvPr>
        </p:nvSpPr>
        <p:spPr>
          <a:xfrm>
            <a:off x="8558791" y="6506345"/>
            <a:ext cx="211568" cy="175132"/>
          </a:xfrm>
          <a:prstGeom prst="rect">
            <a:avLst/>
          </a:prstGeom>
        </p:spPr>
        <p:txBody>
          <a:bodyPr lIns="0" tIns="0" rIns="0" bIns="0" anchor="b" anchorCtr="0"/>
          <a:lstStyle>
            <a:lvl1pPr algn="r">
              <a:defRPr sz="600" cap="all">
                <a:solidFill>
                  <a:srgbClr val="D6D6D6"/>
                </a:solidFill>
              </a:defRPr>
            </a:lvl1pPr>
          </a:lstStyle>
          <a:p>
            <a:fld id="{DB8BB9A7-48F6-5544-BE85-4528CCD443BD}" type="slidenum">
              <a:rPr lang="en-US" smtClean="0"/>
              <a:pPr/>
              <a:t>‹#›</a:t>
            </a:fld>
            <a:endParaRPr lang="en-US" dirty="0"/>
          </a:p>
        </p:txBody>
      </p:sp>
      <p:sp>
        <p:nvSpPr>
          <p:cNvPr id="8"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600" cap="all">
                <a:solidFill>
                  <a:srgbClr val="D6D6D6"/>
                </a:solidFill>
              </a:defRPr>
            </a:lvl1pPr>
            <a:lvl2pPr marL="173030" indent="0" algn="l">
              <a:buNone/>
              <a:defRPr sz="600">
                <a:solidFill>
                  <a:srgbClr val="FFFFFF"/>
                </a:solidFill>
              </a:defRPr>
            </a:lvl2pPr>
            <a:lvl3pPr marL="346060" indent="0" algn="l">
              <a:buNone/>
              <a:defRPr sz="600">
                <a:solidFill>
                  <a:srgbClr val="FFFFFF"/>
                </a:solidFill>
              </a:defRPr>
            </a:lvl3pPr>
            <a:lvl4pPr marL="512740" indent="0" algn="l">
              <a:buNone/>
              <a:defRPr sz="600">
                <a:solidFill>
                  <a:srgbClr val="FFFFFF"/>
                </a:solidFill>
              </a:defRPr>
            </a:lvl4pPr>
            <a:lvl5pPr marL="68577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283374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636054"/>
            <a:ext cx="8588861" cy="634361"/>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217828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8477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6606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02548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549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607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2/24/15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1596414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96783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5126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0704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54268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99527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21576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320040"/>
            <a:ext cx="8588861" cy="838200"/>
          </a:xfrm>
        </p:spPr>
        <p:txBody>
          <a:bodyPr/>
          <a:lstStyle>
            <a:lvl1pPr algn="l" defTabSz="914400" rtl="0" eaLnBrk="1" latinLnBrk="0" hangingPunct="1">
              <a:lnSpc>
                <a:spcPct val="80000"/>
              </a:lnSpc>
              <a:spcBef>
                <a:spcPct val="0"/>
              </a:spcBef>
              <a:buNone/>
              <a:defRPr lang="en-US" sz="360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061456510"/>
      </p:ext>
    </p:extLst>
  </p:cSld>
  <p:clrMapOvr>
    <a:masterClrMapping/>
  </p:clrMapOvr>
  <p:transition xmlns:p14="http://schemas.microsoft.com/office/powerpoint/2010/mai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39E85-3092-BC46-B99C-4E2EC3DBB2DA}" type="datetimeFigureOut">
              <a:rPr lang="en-US" smtClean="0"/>
              <a:t>2/24/15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346929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739E85-3092-BC46-B99C-4E2EC3DBB2DA}" type="datetimeFigureOut">
              <a:rPr lang="en-US" smtClean="0"/>
              <a:t>2/24/15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3207952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739E85-3092-BC46-B99C-4E2EC3DBB2DA}" type="datetimeFigureOut">
              <a:rPr lang="en-US" smtClean="0"/>
              <a:t>2/24/15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579337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739E85-3092-BC46-B99C-4E2EC3DBB2DA}" type="datetimeFigureOut">
              <a:rPr lang="en-US" smtClean="0"/>
              <a:t>2/24/15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414687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39E85-3092-BC46-B99C-4E2EC3DBB2DA}" type="datetimeFigureOut">
              <a:rPr lang="en-US" smtClean="0"/>
              <a:t>2/24/15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84724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t>2/24/15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98774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t>2/24/15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889953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39E85-3092-BC46-B99C-4E2EC3DBB2DA}" type="datetimeFigureOut">
              <a:rPr lang="en-US" smtClean="0"/>
              <a:t>2/24/15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55CDD-D7C6-8042-9352-EB1D3AB4B640}" type="slidenum">
              <a:rPr lang="en-US" smtClean="0"/>
              <a:t>‹#›</a:t>
            </a:fld>
            <a:endParaRPr lang="en-US" dirty="0"/>
          </a:p>
        </p:txBody>
      </p:sp>
    </p:spTree>
    <p:extLst>
      <p:ext uri="{BB962C8B-B14F-4D97-AF65-F5344CB8AC3E}">
        <p14:creationId xmlns:p14="http://schemas.microsoft.com/office/powerpoint/2010/main" val="2294292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575BF-AE85-1D43-9191-C245D00FA83D}" type="datetimeFigureOut">
              <a:rPr lang="en-US" smtClean="0">
                <a:solidFill>
                  <a:prstClr val="black">
                    <a:tint val="75000"/>
                  </a:prstClr>
                </a:solidFill>
                <a:latin typeface="Calibri"/>
              </a:rPr>
              <a:pPr/>
              <a:t>2/24/15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523E49-FA4A-3B45-AB2E-464BBEFCE55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324293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image-net.org/" TargetMode="External"/><Relationship Id="rId4" Type="http://schemas.openxmlformats.org/officeDocument/2006/relationships/hyperlink" Target="http://arxiv.org/abs/1412.5567" TargetMode="External"/><Relationship Id="rId1" Type="http://schemas.openxmlformats.org/officeDocument/2006/relationships/slideLayout" Target="../slideLayouts/slideLayout2.xml"/><Relationship Id="rId2" Type="http://schemas.openxmlformats.org/officeDocument/2006/relationships/hyperlink" Target="http://arxiv.org/pdf/1112.6209.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ikit-learn.org/stable/" TargetMode="External"/><Relationship Id="rId4" Type="http://schemas.openxmlformats.org/officeDocument/2006/relationships/hyperlink" Target="https://www.gnu.org/software/octave/" TargetMode="External"/><Relationship Id="rId1" Type="http://schemas.openxmlformats.org/officeDocument/2006/relationships/slideLayout" Target="../slideLayouts/slideLayout2.xml"/><Relationship Id="rId2" Type="http://schemas.openxmlformats.org/officeDocument/2006/relationships/hyperlink" Target="http://www.csie.ntu.edu.tw/~cjlin/libsv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gif"/><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hyperlink" Target="http://chronicle.com/article/The-Believers/190147" TargetMode="External"/><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 Id="rId3" Type="http://schemas.openxmlformats.org/officeDocument/2006/relationships/image" Target="../media/image35.gif"/></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208" y="58395"/>
            <a:ext cx="8627585" cy="2462585"/>
          </a:xfrm>
        </p:spPr>
        <p:txBody>
          <a:bodyPr>
            <a:normAutofit/>
          </a:bodyPr>
          <a:lstStyle/>
          <a:p>
            <a:r>
              <a:rPr lang="en-US" sz="4800" dirty="0" smtClean="0"/>
              <a:t>A (Very) Brief Introduction to Machine Learning</a:t>
            </a:r>
            <a:r>
              <a:rPr lang="en-US" sz="4800" dirty="0"/>
              <a:t/>
            </a:r>
            <a:br>
              <a:rPr lang="en-US" sz="4800" dirty="0"/>
            </a:br>
            <a:r>
              <a:rPr lang="en-US" sz="3600" dirty="0" smtClean="0"/>
              <a:t>and its Application to Mobile Networks</a:t>
            </a:r>
            <a:endParaRPr lang="en-US" sz="2200" dirty="0"/>
          </a:p>
        </p:txBody>
      </p:sp>
      <p:sp>
        <p:nvSpPr>
          <p:cNvPr id="3" name="Subtitle 2"/>
          <p:cNvSpPr>
            <a:spLocks noGrp="1"/>
          </p:cNvSpPr>
          <p:nvPr>
            <p:ph type="subTitle" idx="1"/>
          </p:nvPr>
        </p:nvSpPr>
        <p:spPr>
          <a:xfrm>
            <a:off x="1097864" y="5899785"/>
            <a:ext cx="6400800" cy="1193996"/>
          </a:xfrm>
        </p:spPr>
        <p:txBody>
          <a:bodyPr>
            <a:noAutofit/>
          </a:bodyPr>
          <a:lstStyle/>
          <a:p>
            <a:r>
              <a:rPr lang="en-US" sz="1200" dirty="0" smtClean="0"/>
              <a:t>David Meyer</a:t>
            </a:r>
          </a:p>
          <a:p>
            <a:r>
              <a:rPr lang="en-US" sz="1200" dirty="0" smtClean="0"/>
              <a:t>SP CTO and Chief Scientist</a:t>
            </a:r>
          </a:p>
          <a:p>
            <a:r>
              <a:rPr lang="en-US" sz="1200" dirty="0" smtClean="0"/>
              <a:t>Brocade</a:t>
            </a:r>
          </a:p>
          <a:p>
            <a:r>
              <a:rPr lang="en-US" sz="1200" dirty="0" err="1" smtClean="0"/>
              <a:t>dmm@brocade.com</a:t>
            </a:r>
            <a:endParaRPr lang="en-US" sz="1200" dirty="0" smtClean="0"/>
          </a:p>
        </p:txBody>
      </p:sp>
      <p:pic>
        <p:nvPicPr>
          <p:cNvPr id="5" name="Picture 4" descr="data-scien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338" y="2552700"/>
            <a:ext cx="6079325" cy="3086826"/>
          </a:xfrm>
          <a:prstGeom prst="rect">
            <a:avLst/>
          </a:prstGeom>
        </p:spPr>
      </p:pic>
    </p:spTree>
    <p:extLst>
      <p:ext uri="{BB962C8B-B14F-4D97-AF65-F5344CB8AC3E}">
        <p14:creationId xmlns:p14="http://schemas.microsoft.com/office/powerpoint/2010/main" val="22838996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1771757" y="209320"/>
            <a:ext cx="5600486" cy="769441"/>
          </a:xfrm>
          <a:prstGeom prst="rect">
            <a:avLst/>
          </a:prstGeom>
          <a:noFill/>
        </p:spPr>
        <p:txBody>
          <a:bodyPr wrap="none" rtlCol="0">
            <a:spAutoFit/>
          </a:bodyPr>
          <a:lstStyle/>
          <a:p>
            <a:r>
              <a:rPr lang="en-US" sz="4400" dirty="0" smtClean="0"/>
              <a:t>Automation Continuum  </a:t>
            </a:r>
            <a:endParaRPr lang="en-US" sz="4400" dirty="0"/>
          </a:p>
        </p:txBody>
      </p:sp>
      <p:sp>
        <p:nvSpPr>
          <p:cNvPr id="10" name="TextBox 9"/>
          <p:cNvSpPr txBox="1"/>
          <p:nvPr/>
        </p:nvSpPr>
        <p:spPr>
          <a:xfrm rot="18900000">
            <a:off x="0" y="3851203"/>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57046" y="1047473"/>
            <a:ext cx="8614850" cy="5803971"/>
            <a:chOff x="57046" y="1047473"/>
            <a:chExt cx="8614850" cy="5803971"/>
          </a:xfrm>
        </p:grpSpPr>
        <p:sp>
          <p:nvSpPr>
            <p:cNvPr id="77" name="TextBox 76"/>
            <p:cNvSpPr txBox="1"/>
            <p:nvPr/>
          </p:nvSpPr>
          <p:spPr>
            <a:xfrm>
              <a:off x="366332" y="1047473"/>
              <a:ext cx="6626024" cy="1323439"/>
            </a:xfrm>
            <a:prstGeom prst="rect">
              <a:avLst/>
            </a:prstGeom>
            <a:noFill/>
          </p:spPr>
          <p:txBody>
            <a:bodyPr wrap="square" rtlCol="0">
              <a:spAutoFit/>
            </a:bodyPr>
            <a:lstStyle/>
            <a:p>
              <a:r>
                <a:rPr lang="en-US" sz="2000" dirty="0" smtClean="0">
                  <a:solidFill>
                    <a:schemeClr val="tx1">
                      <a:lumMod val="75000"/>
                      <a:lumOff val="25000"/>
                    </a:schemeClr>
                  </a:solidFill>
                  <a:latin typeface="+mj-lt"/>
                </a:rPr>
                <a:t>While customers today have a broad range of network management approaches, nearly all struggle to understand how to reach their goal of a fully automated and dynamic architecture.</a:t>
              </a:r>
              <a:endParaRPr lang="en-US" sz="2000" dirty="0">
                <a:solidFill>
                  <a:schemeClr val="tx1">
                    <a:lumMod val="75000"/>
                    <a:lumOff val="25000"/>
                  </a:schemeClr>
                </a:solidFill>
                <a:latin typeface="+mj-lt"/>
              </a:endParaRPr>
            </a:p>
          </p:txBody>
        </p:sp>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316181" y="3085704"/>
                <a:ext cx="1917487" cy="1644973"/>
                <a:chOff x="1432946" y="2390628"/>
                <a:chExt cx="2556649"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432946" y="2390628"/>
                  <a:ext cx="2556649" cy="369332"/>
                </a:xfrm>
                <a:prstGeom prst="rect">
                  <a:avLst/>
                </a:prstGeom>
                <a:noFill/>
              </p:spPr>
              <p:txBody>
                <a:bodyPr wrap="none" rtlCol="0">
                  <a:spAutoFit/>
                </a:bodyPr>
                <a:lstStyle/>
                <a:p>
                  <a:r>
                    <a:rPr lang="en-US" dirty="0" smtClean="0">
                      <a:solidFill>
                        <a:schemeClr val="accent2"/>
                      </a:solidFill>
                    </a:rPr>
                    <a:t>Average Customer</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a:t>
              </a:r>
              <a:r>
                <a:rPr lang="en-US" sz="1050" dirty="0" err="1" smtClean="0"/>
                <a:t>Bushong</a:t>
              </a:r>
              <a:r>
                <a:rPr lang="en-US" sz="1050" dirty="0" smtClean="0"/>
                <a:t> and Joshua Soto </a:t>
              </a:r>
              <a:endParaRPr lang="en-US" sz="1050" dirty="0"/>
            </a:p>
          </p:txBody>
        </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Tree>
    <p:extLst>
      <p:ext uri="{BB962C8B-B14F-4D97-AF65-F5344CB8AC3E}">
        <p14:creationId xmlns:p14="http://schemas.microsoft.com/office/powerpoint/2010/main" val="3112760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hivon-zilis-Machine_Intelligence_Landscape_12-10-20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06697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337488"/>
            <a:ext cx="8229600" cy="5174320"/>
          </a:xfrm>
        </p:spPr>
        <p:txBody>
          <a:bodyPr>
            <a:normAutofit fontScale="85000" lnSpcReduction="20000"/>
          </a:bodyPr>
          <a:lstStyle/>
          <a:p>
            <a:r>
              <a:rPr lang="en-US" strike="sngStrike" dirty="0" smtClean="0"/>
              <a:t>Goals for this Talk</a:t>
            </a:r>
          </a:p>
          <a:p>
            <a:endParaRPr lang="en-US" dirty="0" smtClean="0"/>
          </a:p>
          <a:p>
            <a:r>
              <a:rPr lang="en-US" strike="sngStrike" dirty="0" smtClean="0"/>
              <a:t>Automation </a:t>
            </a:r>
            <a:r>
              <a:rPr lang="en-US" strike="sngStrike" dirty="0"/>
              <a:t>Continuum</a:t>
            </a:r>
          </a:p>
          <a:p>
            <a:pPr marL="0" indent="0">
              <a:buNone/>
            </a:pPr>
            <a:endParaRPr lang="en-US" dirty="0" smtClean="0"/>
          </a:p>
          <a:p>
            <a:r>
              <a:rPr lang="en-US" dirty="0" smtClean="0"/>
              <a:t>Software Defined Intelligence</a:t>
            </a:r>
          </a:p>
          <a:p>
            <a:pPr lvl="1"/>
            <a:r>
              <a:rPr lang="en-US" dirty="0" smtClean="0"/>
              <a:t>Architecture and Pipeline</a:t>
            </a:r>
            <a:endParaRPr lang="en-US" dirty="0"/>
          </a:p>
          <a:p>
            <a:endParaRPr lang="en-US" dirty="0" smtClean="0"/>
          </a:p>
          <a:p>
            <a:r>
              <a:rPr lang="en-US" dirty="0" smtClean="0"/>
              <a:t>What is Machine Learning?</a:t>
            </a:r>
          </a:p>
          <a:p>
            <a:pPr marL="0" indent="0">
              <a:buNone/>
            </a:pPr>
            <a:endParaRPr lang="en-US" dirty="0"/>
          </a:p>
          <a:p>
            <a:r>
              <a:rPr lang="en-US" dirty="0" smtClean="0"/>
              <a:t>Mobile Use Case(s)</a:t>
            </a:r>
          </a:p>
          <a:p>
            <a:endParaRPr lang="en-US" dirty="0"/>
          </a:p>
          <a:p>
            <a:r>
              <a:rPr lang="en-US" dirty="0" smtClean="0"/>
              <a:t>Appendix: How can machine learning possibly work?</a:t>
            </a:r>
            <a:endParaRPr lang="en-US" dirty="0"/>
          </a:p>
        </p:txBody>
      </p:sp>
    </p:spTree>
    <p:extLst>
      <p:ext uri="{BB962C8B-B14F-4D97-AF65-F5344CB8AC3E}">
        <p14:creationId xmlns:p14="http://schemas.microsoft.com/office/powerpoint/2010/main" val="21445125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a:t>
            </a:r>
            <a:r>
              <a:rPr lang="en-US" smtClean="0"/>
              <a:t>/Optimization</a:t>
            </a:r>
            <a:r>
              <a:rPr lang="en-US"/>
              <a:t>/</a:t>
            </a:r>
            <a:r>
              <a:rPr lang="en-US"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Brocade and 3</a:t>
            </a:r>
            <a:r>
              <a:rPr lang="en-US" baseline="30000" dirty="0" smtClean="0"/>
              <a:t>rd</a:t>
            </a:r>
            <a:r>
              <a:rPr lang="en-US" dirty="0" smtClean="0"/>
              <a:t> party Applications</a:t>
            </a:r>
            <a:endParaRPr lang="en-US"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5162930" y="26253"/>
            <a:ext cx="3966200" cy="830997"/>
          </a:xfrm>
          <a:prstGeom prst="rect">
            <a:avLst/>
          </a:prstGeom>
          <a:noFill/>
        </p:spPr>
        <p:txBody>
          <a:bodyPr wrap="none" rtlCol="0">
            <a:spAutoFit/>
          </a:bodyPr>
          <a:lstStyle/>
          <a:p>
            <a:r>
              <a:rPr lang="en-US" sz="2400" b="1" dirty="0" smtClean="0"/>
              <a:t>Software Defined Intelligence</a:t>
            </a:r>
          </a:p>
          <a:p>
            <a:r>
              <a:rPr lang="en-US" sz="2400" b="1" dirty="0" smtClean="0"/>
              <a:t>      Architecture Overview</a:t>
            </a:r>
            <a:endParaRPr lang="en-US" sz="24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7" name="Group 6"/>
          <p:cNvGrpSpPr/>
          <p:nvPr/>
        </p:nvGrpSpPr>
        <p:grpSpPr>
          <a:xfrm>
            <a:off x="3055173" y="2322272"/>
            <a:ext cx="6105226" cy="4464209"/>
            <a:chOff x="3055173" y="2322272"/>
            <a:chExt cx="6105226" cy="4464209"/>
          </a:xfrm>
        </p:grpSpPr>
        <p:sp>
          <p:nvSpPr>
            <p:cNvPr id="67" name="Rectangle 66"/>
            <p:cNvSpPr/>
            <p:nvPr/>
          </p:nvSpPr>
          <p:spPr>
            <a:xfrm>
              <a:off x="3055173" y="5599039"/>
              <a:ext cx="3361231" cy="1187442"/>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u="sng" dirty="0" smtClean="0">
                  <a:solidFill>
                    <a:schemeClr val="tx1"/>
                  </a:solidFill>
                </a:rPr>
                <a:t>Oracle Logic Example (PCRF pseudo-code)</a:t>
              </a:r>
              <a:endParaRPr lang="en-US" sz="1400" dirty="0" smtClean="0">
                <a:solidFill>
                  <a:schemeClr val="tx1"/>
                </a:solidFill>
              </a:endParaRPr>
            </a:p>
            <a:p>
              <a:r>
                <a:rPr lang="en-US" sz="1400" dirty="0" smtClean="0">
                  <a:solidFill>
                    <a:schemeClr val="tx1"/>
                  </a:solidFill>
                </a:rPr>
                <a:t>If (predict(User, X, eMBS)):</a:t>
              </a:r>
              <a:endParaRPr lang="en-US" sz="1400" dirty="0">
                <a:solidFill>
                  <a:schemeClr val="tx1"/>
                </a:solidFill>
              </a:endParaRPr>
            </a:p>
            <a:p>
              <a:r>
                <a:rPr lang="en-US" sz="1400" dirty="0">
                  <a:solidFill>
                    <a:schemeClr val="tx1"/>
                  </a:solidFill>
                </a:rPr>
                <a:t>    </a:t>
              </a:r>
              <a:r>
                <a:rPr lang="en-US" sz="1400" dirty="0" smtClean="0">
                  <a:solidFill>
                    <a:schemeClr val="tx1"/>
                  </a:solidFill>
                </a:rPr>
                <a:t> switch2eMBS(User)</a:t>
              </a:r>
            </a:p>
            <a:p>
              <a:endParaRPr lang="en-US" sz="1400" dirty="0" smtClean="0">
                <a:solidFill>
                  <a:schemeClr val="tx1"/>
                </a:solidFill>
              </a:endParaRPr>
            </a:p>
            <a:p>
              <a:r>
                <a:rPr lang="en-US" sz="1000" dirty="0" smtClean="0">
                  <a:solidFill>
                    <a:srgbClr val="000000"/>
                  </a:solidFill>
                </a:rPr>
                <a:t>Where X = (Mobility </a:t>
              </a:r>
              <a:r>
                <a:rPr lang="en-US" sz="1000" dirty="0">
                  <a:solidFill>
                    <a:srgbClr val="000000"/>
                  </a:solidFill>
                </a:rPr>
                <a:t>patterns,  </a:t>
              </a:r>
              <a:r>
                <a:rPr lang="en-US" sz="1000" dirty="0" smtClean="0">
                  <a:solidFill>
                    <a:srgbClr val="000000"/>
                  </a:solidFill>
                </a:rPr>
                <a:t>cell </a:t>
              </a:r>
              <a:r>
                <a:rPr lang="en-US" sz="1000" dirty="0">
                  <a:solidFill>
                    <a:srgbClr val="000000"/>
                  </a:solidFill>
                </a:rPr>
                <a:t>size</a:t>
              </a:r>
              <a:r>
                <a:rPr lang="en-US" sz="1000" dirty="0" smtClean="0">
                  <a:solidFill>
                    <a:srgbClr val="000000"/>
                  </a:solidFill>
                </a:rPr>
                <a:t>, data </a:t>
              </a:r>
              <a:r>
                <a:rPr lang="en-US" sz="1000" dirty="0">
                  <a:solidFill>
                    <a:srgbClr val="000000"/>
                  </a:solidFill>
                </a:rPr>
                <a:t>plan, </a:t>
              </a:r>
              <a:endParaRPr lang="en-US" sz="1000" dirty="0" smtClean="0">
                <a:solidFill>
                  <a:srgbClr val="000000"/>
                </a:solidFill>
              </a:endParaRPr>
            </a:p>
            <a:p>
              <a:r>
                <a:rPr lang="en-US" sz="1000" dirty="0" smtClean="0">
                  <a:solidFill>
                    <a:srgbClr val="000000"/>
                  </a:solidFill>
                </a:rPr>
                <a:t>                     weighted </a:t>
              </a:r>
              <a:r>
                <a:rPr lang="en-US" sz="1000" dirty="0">
                  <a:solidFill>
                    <a:srgbClr val="000000"/>
                  </a:solidFill>
                </a:rPr>
                <a:t>popularity of content, # of channels, </a:t>
              </a:r>
              <a:r>
                <a:rPr lang="en-US" sz="1000" dirty="0" smtClean="0">
                  <a:solidFill>
                    <a:srgbClr val="000000"/>
                  </a:solidFill>
                </a:rPr>
                <a:t>…)</a:t>
              </a:r>
              <a:endParaRPr lang="en-US" sz="1000" dirty="0">
                <a:solidFill>
                  <a:srgbClr val="000000"/>
                </a:solidFill>
              </a:endParaRPr>
            </a:p>
          </p:txBody>
        </p:sp>
        <p:grpSp>
          <p:nvGrpSpPr>
            <p:cNvPr id="5" name="Group 4"/>
            <p:cNvGrpSpPr/>
            <p:nvPr/>
          </p:nvGrpSpPr>
          <p:grpSpPr>
            <a:xfrm>
              <a:off x="6757838" y="2322272"/>
              <a:ext cx="2402561" cy="4464209"/>
              <a:chOff x="6757838" y="2322272"/>
              <a:chExt cx="2402561" cy="4464209"/>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47817"/>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grpSp>
    </p:spTree>
    <p:extLst>
      <p:ext uri="{BB962C8B-B14F-4D97-AF65-F5344CB8AC3E}">
        <p14:creationId xmlns:p14="http://schemas.microsoft.com/office/powerpoint/2010/main" val="1955831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231775" y="129784"/>
            <a:ext cx="8732949" cy="678728"/>
          </a:xfrm>
        </p:spPr>
        <p:txBody>
          <a:bodyPr>
            <a:noAutofit/>
          </a:bodyPr>
          <a:lstStyle/>
          <a:p>
            <a:r>
              <a:rPr lang="en-US" sz="2800" dirty="0" smtClean="0">
                <a:solidFill>
                  <a:srgbClr val="000000"/>
                </a:solidFill>
              </a:rPr>
              <a:t>What Might a Mobile Analytics Platform</a:t>
            </a:r>
            <a:br>
              <a:rPr lang="en-US" sz="2800" dirty="0" smtClean="0">
                <a:solidFill>
                  <a:srgbClr val="000000"/>
                </a:solidFill>
              </a:rPr>
            </a:br>
            <a:r>
              <a:rPr lang="en-US" sz="2800" dirty="0" smtClean="0">
                <a:solidFill>
                  <a:srgbClr val="000000"/>
                </a:solidFill>
              </a:rPr>
              <a:t>Look Like?</a:t>
            </a:r>
            <a:endParaRPr lang="en-US" sz="1600" dirty="0">
              <a:solidFill>
                <a:srgbClr val="000000"/>
              </a:solidFill>
            </a:endParaRPr>
          </a:p>
        </p:txBody>
      </p:sp>
      <p:sp>
        <p:nvSpPr>
          <p:cNvPr id="5" name="Slide Number Placeholder 4"/>
          <p:cNvSpPr>
            <a:spLocks noGrp="1"/>
          </p:cNvSpPr>
          <p:nvPr>
            <p:ph type="sldNum" sz="quarter" idx="4"/>
          </p:nvPr>
        </p:nvSpPr>
        <p:spPr/>
        <p:txBody>
          <a:bodyPr/>
          <a:lstStyle/>
          <a:p>
            <a:fld id="{DB8BB9A7-48F6-5544-BE85-4528CCD443BD}" type="slidenum">
              <a:rPr lang="en-US" smtClean="0"/>
              <a:pPr/>
              <a:t>14</a:t>
            </a:fld>
            <a:endParaRPr lang="en-US" dirty="0"/>
          </a:p>
        </p:txBody>
      </p:sp>
      <p:sp>
        <p:nvSpPr>
          <p:cNvPr id="113" name="Footer Placeholder 3"/>
          <p:cNvSpPr>
            <a:spLocks noGrp="1"/>
          </p:cNvSpPr>
          <p:nvPr>
            <p:ph type="ftr" sz="quarter" idx="3"/>
          </p:nvPr>
        </p:nvSpPr>
        <p:spPr>
          <a:xfrm>
            <a:off x="4149239" y="6684142"/>
            <a:ext cx="4069750" cy="175132"/>
          </a:xfrm>
        </p:spPr>
        <p:txBody>
          <a:bodyPr/>
          <a:lstStyle/>
          <a:p>
            <a:r>
              <a:rPr lang="en-US" dirty="0" smtClean="0"/>
              <a:t>© 2014 Brocade Communications Systems, Inc. CONFIDENTIAL—For Internal Use Only </a:t>
            </a:r>
            <a:endParaRPr lang="en-US" dirty="0"/>
          </a:p>
        </p:txBody>
      </p:sp>
      <p:grpSp>
        <p:nvGrpSpPr>
          <p:cNvPr id="8" name="Group 7"/>
          <p:cNvGrpSpPr/>
          <p:nvPr/>
        </p:nvGrpSpPr>
        <p:grpSpPr>
          <a:xfrm>
            <a:off x="0" y="1172438"/>
            <a:ext cx="9144000" cy="2923323"/>
            <a:chOff x="0" y="1050378"/>
            <a:chExt cx="9144000" cy="2923323"/>
          </a:xfrm>
        </p:grpSpPr>
        <p:sp>
          <p:nvSpPr>
            <p:cNvPr id="11" name="Freeform 10"/>
            <p:cNvSpPr/>
            <p:nvPr/>
          </p:nvSpPr>
          <p:spPr>
            <a:xfrm>
              <a:off x="127000" y="1873968"/>
              <a:ext cx="8949267" cy="2099733"/>
            </a:xfrm>
            <a:custGeom>
              <a:avLst/>
              <a:gdLst>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81600 w 8940800"/>
                <a:gd name="connsiteY8" fmla="*/ 508000 h 1574800"/>
                <a:gd name="connsiteX9" fmla="*/ 5181600 w 8940800"/>
                <a:gd name="connsiteY9" fmla="*/ 0 h 1574800"/>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81600 w 8940800"/>
                <a:gd name="connsiteY8" fmla="*/ 550334 h 1574800"/>
                <a:gd name="connsiteX9" fmla="*/ 5181600 w 8940800"/>
                <a:gd name="connsiteY9" fmla="*/ 0 h 1574800"/>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73133 w 8940800"/>
                <a:gd name="connsiteY8" fmla="*/ 575734 h 1574800"/>
                <a:gd name="connsiteX9" fmla="*/ 5181600 w 8940800"/>
                <a:gd name="connsiteY9" fmla="*/ 0 h 1574800"/>
                <a:gd name="connsiteX0" fmla="*/ 5173134 w 8932334"/>
                <a:gd name="connsiteY0" fmla="*/ 0 h 1574800"/>
                <a:gd name="connsiteX1" fmla="*/ 5173134 w 8932334"/>
                <a:gd name="connsiteY1" fmla="*/ 0 h 1574800"/>
                <a:gd name="connsiteX2" fmla="*/ 3522134 w 8932334"/>
                <a:gd name="connsiteY2" fmla="*/ 0 h 1574800"/>
                <a:gd name="connsiteX3" fmla="*/ 3530600 w 8932334"/>
                <a:gd name="connsiteY3" fmla="*/ 584200 h 1574800"/>
                <a:gd name="connsiteX4" fmla="*/ 0 w 8932334"/>
                <a:gd name="connsiteY4" fmla="*/ 550333 h 1574800"/>
                <a:gd name="connsiteX5" fmla="*/ 25400 w 8932334"/>
                <a:gd name="connsiteY5" fmla="*/ 1557866 h 1574800"/>
                <a:gd name="connsiteX6" fmla="*/ 8932334 w 8932334"/>
                <a:gd name="connsiteY6" fmla="*/ 1574800 h 1574800"/>
                <a:gd name="connsiteX7" fmla="*/ 8923867 w 8932334"/>
                <a:gd name="connsiteY7" fmla="*/ 567266 h 1574800"/>
                <a:gd name="connsiteX8" fmla="*/ 5164667 w 8932334"/>
                <a:gd name="connsiteY8" fmla="*/ 575734 h 1574800"/>
                <a:gd name="connsiteX9" fmla="*/ 5173134 w 8932334"/>
                <a:gd name="connsiteY9" fmla="*/ 0 h 1574800"/>
                <a:gd name="connsiteX0" fmla="*/ 5190067 w 8949267"/>
                <a:gd name="connsiteY0" fmla="*/ 0 h 1574800"/>
                <a:gd name="connsiteX1" fmla="*/ 5190067 w 8949267"/>
                <a:gd name="connsiteY1" fmla="*/ 0 h 1574800"/>
                <a:gd name="connsiteX2" fmla="*/ 3539067 w 8949267"/>
                <a:gd name="connsiteY2" fmla="*/ 0 h 1574800"/>
                <a:gd name="connsiteX3" fmla="*/ 3547533 w 8949267"/>
                <a:gd name="connsiteY3" fmla="*/ 584200 h 1574800"/>
                <a:gd name="connsiteX4" fmla="*/ 16933 w 8949267"/>
                <a:gd name="connsiteY4" fmla="*/ 550333 h 1574800"/>
                <a:gd name="connsiteX5" fmla="*/ 0 w 8949267"/>
                <a:gd name="connsiteY5" fmla="*/ 1557866 h 1574800"/>
                <a:gd name="connsiteX6" fmla="*/ 8949267 w 8949267"/>
                <a:gd name="connsiteY6" fmla="*/ 1574800 h 1574800"/>
                <a:gd name="connsiteX7" fmla="*/ 8940800 w 8949267"/>
                <a:gd name="connsiteY7" fmla="*/ 567266 h 1574800"/>
                <a:gd name="connsiteX8" fmla="*/ 5181600 w 8949267"/>
                <a:gd name="connsiteY8" fmla="*/ 575734 h 1574800"/>
                <a:gd name="connsiteX9" fmla="*/ 5190067 w 8949267"/>
                <a:gd name="connsiteY9" fmla="*/ 0 h 1574800"/>
                <a:gd name="connsiteX0" fmla="*/ 5190067 w 8949267"/>
                <a:gd name="connsiteY0" fmla="*/ 0 h 1574800"/>
                <a:gd name="connsiteX1" fmla="*/ 5190067 w 8949267"/>
                <a:gd name="connsiteY1" fmla="*/ 0 h 1574800"/>
                <a:gd name="connsiteX2" fmla="*/ 3539067 w 8949267"/>
                <a:gd name="connsiteY2" fmla="*/ 0 h 1574800"/>
                <a:gd name="connsiteX3" fmla="*/ 3547533 w 8949267"/>
                <a:gd name="connsiteY3" fmla="*/ 584200 h 1574800"/>
                <a:gd name="connsiteX4" fmla="*/ 16933 w 8949267"/>
                <a:gd name="connsiteY4" fmla="*/ 550333 h 1574800"/>
                <a:gd name="connsiteX5" fmla="*/ 0 w 8949267"/>
                <a:gd name="connsiteY5" fmla="*/ 1557866 h 1574800"/>
                <a:gd name="connsiteX6" fmla="*/ 8949267 w 8949267"/>
                <a:gd name="connsiteY6" fmla="*/ 1574800 h 1574800"/>
                <a:gd name="connsiteX7" fmla="*/ 8940800 w 8949267"/>
                <a:gd name="connsiteY7" fmla="*/ 567266 h 1574800"/>
                <a:gd name="connsiteX8" fmla="*/ 5190067 w 8949267"/>
                <a:gd name="connsiteY8" fmla="*/ 550334 h 1574800"/>
                <a:gd name="connsiteX9" fmla="*/ 5190067 w 8949267"/>
                <a:gd name="connsiteY9"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9267" h="1574800">
                  <a:moveTo>
                    <a:pt x="5190067" y="0"/>
                  </a:moveTo>
                  <a:lnTo>
                    <a:pt x="5190067" y="0"/>
                  </a:lnTo>
                  <a:lnTo>
                    <a:pt x="3539067" y="0"/>
                  </a:lnTo>
                  <a:lnTo>
                    <a:pt x="3547533" y="584200"/>
                  </a:lnTo>
                  <a:lnTo>
                    <a:pt x="16933" y="550333"/>
                  </a:lnTo>
                  <a:lnTo>
                    <a:pt x="0" y="1557866"/>
                  </a:lnTo>
                  <a:lnTo>
                    <a:pt x="8949267" y="1574800"/>
                  </a:lnTo>
                  <a:cubicBezTo>
                    <a:pt x="8946445" y="1238955"/>
                    <a:pt x="8943622" y="903111"/>
                    <a:pt x="8940800" y="567266"/>
                  </a:cubicBezTo>
                  <a:lnTo>
                    <a:pt x="5190067" y="550334"/>
                  </a:lnTo>
                  <a:lnTo>
                    <a:pt x="5190067" y="0"/>
                  </a:lnTo>
                  <a:close/>
                </a:path>
              </a:pathLst>
            </a:cu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4597402" y="2672815"/>
              <a:ext cx="4436539" cy="490718"/>
              <a:chOff x="4404441" y="1200257"/>
              <a:chExt cx="2944626" cy="368038"/>
            </a:xfrm>
            <a:noFill/>
          </p:grpSpPr>
          <p:sp>
            <p:nvSpPr>
              <p:cNvPr id="214" name="Rectangle 6"/>
              <p:cNvSpPr>
                <a:spLocks noChangeArrowheads="1"/>
              </p:cNvSpPr>
              <p:nvPr/>
            </p:nvSpPr>
            <p:spPr bwMode="auto">
              <a:xfrm>
                <a:off x="4404441" y="1227112"/>
                <a:ext cx="2919226" cy="341183"/>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15" name="Rectangle 27"/>
              <p:cNvSpPr>
                <a:spLocks noChangeArrowheads="1"/>
              </p:cNvSpPr>
              <p:nvPr/>
            </p:nvSpPr>
            <p:spPr bwMode="auto">
              <a:xfrm>
                <a:off x="4523795" y="1200257"/>
                <a:ext cx="2825272" cy="313415"/>
              </a:xfrm>
              <a:prstGeom prst="rect">
                <a:avLst/>
              </a:prstGeom>
              <a:grp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400" dirty="0" smtClean="0"/>
                  <a:t>Big Data Management</a:t>
                </a:r>
              </a:p>
              <a:p>
                <a:pPr algn="ctr" eaLnBrk="0" hangingPunct="0">
                  <a:lnSpc>
                    <a:spcPct val="90000"/>
                  </a:lnSpc>
                </a:pPr>
                <a:r>
                  <a:rPr lang="en-US" sz="1000" dirty="0" smtClean="0"/>
                  <a:t>(Correlation, trend analysis, pattern recognition)</a:t>
                </a:r>
              </a:p>
            </p:txBody>
          </p:sp>
        </p:grpSp>
        <p:grpSp>
          <p:nvGrpSpPr>
            <p:cNvPr id="7" name="Group 6"/>
            <p:cNvGrpSpPr/>
            <p:nvPr/>
          </p:nvGrpSpPr>
          <p:grpSpPr>
            <a:xfrm>
              <a:off x="3818466" y="2037324"/>
              <a:ext cx="1422671" cy="585881"/>
              <a:chOff x="7560732" y="257963"/>
              <a:chExt cx="1422671" cy="439411"/>
            </a:xfrm>
            <a:noFill/>
          </p:grpSpPr>
          <p:sp>
            <p:nvSpPr>
              <p:cNvPr id="217" name="Rectangle 6"/>
              <p:cNvSpPr>
                <a:spLocks noChangeArrowheads="1"/>
              </p:cNvSpPr>
              <p:nvPr/>
            </p:nvSpPr>
            <p:spPr bwMode="auto">
              <a:xfrm rot="5400000">
                <a:off x="8052358" y="-233663"/>
                <a:ext cx="439411" cy="1422663"/>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18" name="Rectangle 27"/>
              <p:cNvSpPr>
                <a:spLocks noChangeArrowheads="1"/>
              </p:cNvSpPr>
              <p:nvPr/>
            </p:nvSpPr>
            <p:spPr bwMode="auto">
              <a:xfrm>
                <a:off x="7560733" y="270858"/>
                <a:ext cx="1422670" cy="313415"/>
              </a:xfrm>
              <a:prstGeom prst="rect">
                <a:avLst/>
              </a:prstGeom>
              <a:grp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400" dirty="0" smtClean="0"/>
                  <a:t>Index / Schema</a:t>
                </a:r>
              </a:p>
              <a:p>
                <a:pPr algn="ctr" eaLnBrk="0" hangingPunct="0">
                  <a:lnSpc>
                    <a:spcPct val="90000"/>
                  </a:lnSpc>
                </a:pPr>
                <a:r>
                  <a:rPr lang="en-US" sz="1000" dirty="0" smtClean="0"/>
                  <a:t>(Metadata Mgmt)</a:t>
                </a:r>
              </a:p>
            </p:txBody>
          </p:sp>
        </p:grpSp>
        <p:grpSp>
          <p:nvGrpSpPr>
            <p:cNvPr id="6" name="Group 5"/>
            <p:cNvGrpSpPr/>
            <p:nvPr/>
          </p:nvGrpSpPr>
          <p:grpSpPr>
            <a:xfrm>
              <a:off x="220133" y="2621638"/>
              <a:ext cx="4292600" cy="542753"/>
              <a:chOff x="220133" y="1221144"/>
              <a:chExt cx="4292600" cy="407065"/>
            </a:xfrm>
            <a:noFill/>
          </p:grpSpPr>
          <p:sp>
            <p:nvSpPr>
              <p:cNvPr id="230" name="Rectangle 6"/>
              <p:cNvSpPr>
                <a:spLocks noChangeArrowheads="1"/>
              </p:cNvSpPr>
              <p:nvPr/>
            </p:nvSpPr>
            <p:spPr bwMode="auto">
              <a:xfrm>
                <a:off x="220133" y="1285308"/>
                <a:ext cx="4284134" cy="342901"/>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31" name="Rectangle 27"/>
              <p:cNvSpPr>
                <a:spLocks noChangeArrowheads="1"/>
              </p:cNvSpPr>
              <p:nvPr/>
            </p:nvSpPr>
            <p:spPr bwMode="auto">
              <a:xfrm>
                <a:off x="220133" y="1221144"/>
                <a:ext cx="4292600" cy="313415"/>
              </a:xfrm>
              <a:prstGeom prst="rect">
                <a:avLst/>
              </a:prstGeom>
              <a:grpFill/>
              <a:ln w="9525">
                <a:noFill/>
                <a:miter lim="800000"/>
                <a:headEnd/>
                <a:tailEnd/>
              </a:ln>
            </p:spPr>
            <p:txBody>
              <a:bodyPr wrap="none" lIns="73025" tIns="36512" rIns="73025" bIns="36512" anchorCtr="1">
                <a:prstTxWarp prst="textNoShape">
                  <a:avLst/>
                </a:prstTxWarp>
              </a:bodyPr>
              <a:lstStyle/>
              <a:p>
                <a:pPr algn="ctr"/>
                <a:r>
                  <a:rPr lang="en-US" sz="1400" dirty="0"/>
                  <a:t>Distributed Data </a:t>
                </a:r>
                <a:r>
                  <a:rPr lang="en-US" sz="1400" dirty="0" smtClean="0"/>
                  <a:t>Management</a:t>
                </a:r>
                <a:endParaRPr lang="en-US" sz="1400" dirty="0"/>
              </a:p>
              <a:p>
                <a:pPr algn="ctr"/>
                <a:r>
                  <a:rPr lang="en-US" sz="1000" dirty="0" smtClean="0"/>
                  <a:t>(Pre-filtering, aggregation, normalization (time / location), distribution)</a:t>
                </a:r>
                <a:endParaRPr lang="en-US" sz="1000" dirty="0"/>
              </a:p>
            </p:txBody>
          </p:sp>
        </p:grpSp>
        <p:sp>
          <p:nvSpPr>
            <p:cNvPr id="209" name="Rectangle 6"/>
            <p:cNvSpPr>
              <a:spLocks noChangeArrowheads="1"/>
            </p:cNvSpPr>
            <p:nvPr/>
          </p:nvSpPr>
          <p:spPr bwMode="auto">
            <a:xfrm>
              <a:off x="228600" y="3258776"/>
              <a:ext cx="8771467" cy="613336"/>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28" name="Rectangle 27"/>
            <p:cNvSpPr>
              <a:spLocks noChangeArrowheads="1"/>
            </p:cNvSpPr>
            <p:nvPr/>
          </p:nvSpPr>
          <p:spPr bwMode="auto">
            <a:xfrm>
              <a:off x="368300" y="3277063"/>
              <a:ext cx="8299028" cy="445587"/>
            </a:xfrm>
            <a:prstGeom prst="rect">
              <a:avLst/>
            </a:prstGeom>
            <a:no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600" dirty="0" smtClean="0"/>
                <a:t>Data Collection (Push) / Extraction (Pull)</a:t>
              </a:r>
            </a:p>
            <a:p>
              <a:pPr algn="ctr" eaLnBrk="0" hangingPunct="0">
                <a:lnSpc>
                  <a:spcPct val="90000"/>
                </a:lnSpc>
              </a:pPr>
              <a:r>
                <a:rPr lang="en-US" sz="1000" dirty="0" smtClean="0"/>
                <a:t>(RAN, IPBH, LTE EPC, Gi LAN, IMS, Network Services, OSS)</a:t>
              </a:r>
            </a:p>
          </p:txBody>
        </p:sp>
        <p:sp>
          <p:nvSpPr>
            <p:cNvPr id="245" name="Rounded Rectangle 244"/>
            <p:cNvSpPr/>
            <p:nvPr/>
          </p:nvSpPr>
          <p:spPr>
            <a:xfrm>
              <a:off x="507973"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SON</a:t>
              </a:r>
              <a:endParaRPr lang="en-US" sz="1000" dirty="0"/>
            </a:p>
          </p:txBody>
        </p:sp>
        <p:sp>
          <p:nvSpPr>
            <p:cNvPr id="247" name="Rounded Rectangle 246"/>
            <p:cNvSpPr/>
            <p:nvPr/>
          </p:nvSpPr>
          <p:spPr>
            <a:xfrm>
              <a:off x="2015041"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SDN</a:t>
              </a:r>
            </a:p>
            <a:p>
              <a:pPr algn="ctr">
                <a:lnSpc>
                  <a:spcPct val="85000"/>
                </a:lnSpc>
              </a:pPr>
              <a:r>
                <a:rPr lang="en-US" sz="1000" dirty="0" smtClean="0"/>
                <a:t>Controller</a:t>
              </a:r>
              <a:endParaRPr lang="en-US" sz="1000" dirty="0"/>
            </a:p>
          </p:txBody>
        </p:sp>
        <p:sp>
          <p:nvSpPr>
            <p:cNvPr id="248" name="Rounded Rectangle 247"/>
            <p:cNvSpPr/>
            <p:nvPr/>
          </p:nvSpPr>
          <p:spPr>
            <a:xfrm>
              <a:off x="2768574"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NFV-O</a:t>
              </a:r>
              <a:endParaRPr lang="en-US" sz="1000" dirty="0"/>
            </a:p>
          </p:txBody>
        </p:sp>
        <p:sp>
          <p:nvSpPr>
            <p:cNvPr id="249" name="Rounded Rectangle 248"/>
            <p:cNvSpPr/>
            <p:nvPr/>
          </p:nvSpPr>
          <p:spPr>
            <a:xfrm>
              <a:off x="6134059"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Marketing</a:t>
              </a:r>
              <a:endParaRPr lang="en-US" sz="1000" dirty="0"/>
            </a:p>
          </p:txBody>
        </p:sp>
        <p:sp>
          <p:nvSpPr>
            <p:cNvPr id="250" name="Rounded Rectangle 249"/>
            <p:cNvSpPr/>
            <p:nvPr/>
          </p:nvSpPr>
          <p:spPr>
            <a:xfrm>
              <a:off x="7598803"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NW Planning</a:t>
              </a:r>
              <a:endParaRPr lang="en-US" sz="1000" dirty="0"/>
            </a:p>
          </p:txBody>
        </p:sp>
        <p:sp>
          <p:nvSpPr>
            <p:cNvPr id="251" name="Rounded Rectangle 250"/>
            <p:cNvSpPr/>
            <p:nvPr/>
          </p:nvSpPr>
          <p:spPr>
            <a:xfrm>
              <a:off x="6866431"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err="1" smtClean="0"/>
                <a:t>Cust</a:t>
              </a:r>
              <a:r>
                <a:rPr lang="en-US" sz="1000" dirty="0" smtClean="0"/>
                <a:t>. Care</a:t>
              </a:r>
              <a:endParaRPr lang="en-US" sz="1000" dirty="0"/>
            </a:p>
          </p:txBody>
        </p:sp>
        <p:sp>
          <p:nvSpPr>
            <p:cNvPr id="252" name="Rounded Rectangle 251"/>
            <p:cNvSpPr/>
            <p:nvPr/>
          </p:nvSpPr>
          <p:spPr>
            <a:xfrm>
              <a:off x="5401687"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Operations</a:t>
              </a:r>
              <a:endParaRPr lang="en-US" sz="1000" dirty="0"/>
            </a:p>
          </p:txBody>
        </p:sp>
        <p:sp>
          <p:nvSpPr>
            <p:cNvPr id="325" name="Rounded Rectangle 324"/>
            <p:cNvSpPr/>
            <p:nvPr/>
          </p:nvSpPr>
          <p:spPr>
            <a:xfrm>
              <a:off x="1253040"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326" name="Rectangle 27"/>
            <p:cNvSpPr>
              <a:spLocks noChangeArrowheads="1"/>
            </p:cNvSpPr>
            <p:nvPr/>
          </p:nvSpPr>
          <p:spPr bwMode="auto">
            <a:xfrm>
              <a:off x="711203" y="1662094"/>
              <a:ext cx="2548467" cy="417887"/>
            </a:xfrm>
            <a:prstGeom prst="rect">
              <a:avLst/>
            </a:prstGeom>
            <a:noFill/>
            <a:ln w="9525">
              <a:noFill/>
              <a:miter lim="800000"/>
              <a:headEnd/>
              <a:tailEnd/>
            </a:ln>
          </p:spPr>
          <p:txBody>
            <a:bodyPr wrap="none" lIns="73025" tIns="36512" rIns="73025" bIns="36512" anchorCtr="1">
              <a:prstTxWarp prst="textNoShape">
                <a:avLst/>
              </a:prstTxWarp>
            </a:bodyPr>
            <a:lstStyle/>
            <a:p>
              <a:pPr algn="ctr"/>
              <a:r>
                <a:rPr lang="en-US" sz="1400" dirty="0" smtClean="0"/>
                <a:t>Brocade / 3</a:t>
              </a:r>
              <a:r>
                <a:rPr lang="en-US" sz="1400" baseline="30000" dirty="0" smtClean="0"/>
                <a:t>rd</a:t>
              </a:r>
              <a:r>
                <a:rPr lang="en-US" sz="1400" dirty="0" smtClean="0"/>
                <a:t> Party Applications</a:t>
              </a:r>
              <a:endParaRPr lang="en-US" sz="1000" dirty="0"/>
            </a:p>
          </p:txBody>
        </p:sp>
        <p:sp>
          <p:nvSpPr>
            <p:cNvPr id="327" name="Rectangle 27"/>
            <p:cNvSpPr>
              <a:spLocks noChangeArrowheads="1"/>
            </p:cNvSpPr>
            <p:nvPr/>
          </p:nvSpPr>
          <p:spPr bwMode="auto">
            <a:xfrm>
              <a:off x="5825068" y="1662094"/>
              <a:ext cx="2548467" cy="417887"/>
            </a:xfrm>
            <a:prstGeom prst="rect">
              <a:avLst/>
            </a:prstGeom>
            <a:noFill/>
            <a:ln w="9525">
              <a:noFill/>
              <a:miter lim="800000"/>
              <a:headEnd/>
              <a:tailEnd/>
            </a:ln>
          </p:spPr>
          <p:txBody>
            <a:bodyPr wrap="none" lIns="73025" tIns="36512" rIns="73025" bIns="36512" anchorCtr="1">
              <a:prstTxWarp prst="textNoShape">
                <a:avLst/>
              </a:prstTxWarp>
            </a:bodyPr>
            <a:lstStyle/>
            <a:p>
              <a:pPr algn="ctr"/>
              <a:r>
                <a:rPr lang="en-US" sz="1400" dirty="0" smtClean="0"/>
                <a:t>Service Provider Use-Cases</a:t>
              </a:r>
              <a:endParaRPr lang="en-US" sz="1000" dirty="0"/>
            </a:p>
          </p:txBody>
        </p:sp>
        <p:sp>
          <p:nvSpPr>
            <p:cNvPr id="328" name="Rounded Rectangle 327"/>
            <p:cNvSpPr/>
            <p:nvPr/>
          </p:nvSpPr>
          <p:spPr>
            <a:xfrm>
              <a:off x="8331175"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Security</a:t>
              </a:r>
              <a:endParaRPr lang="en-US" sz="1000" dirty="0"/>
            </a:p>
          </p:txBody>
        </p:sp>
        <p:sp>
          <p:nvSpPr>
            <p:cNvPr id="329" name="Text Placeholder 3"/>
            <p:cNvSpPr txBox="1">
              <a:spLocks/>
            </p:cNvSpPr>
            <p:nvPr/>
          </p:nvSpPr>
          <p:spPr>
            <a:xfrm>
              <a:off x="0" y="1050378"/>
              <a:ext cx="9144000" cy="515969"/>
            </a:xfrm>
            <a:prstGeom prst="rect">
              <a:avLst/>
            </a:prstGeom>
            <a:gradFill flip="none" rotWithShape="1">
              <a:gsLst>
                <a:gs pos="15000">
                  <a:srgbClr val="0F2878"/>
                </a:gs>
                <a:gs pos="100000">
                  <a:srgbClr val="0B164A"/>
                </a:gs>
              </a:gsLst>
              <a:lin ang="40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88000"/>
                </a:lnSpc>
              </a:pPr>
              <a:r>
                <a:rPr lang="en-US" sz="1400" dirty="0" smtClean="0">
                  <a:latin typeface="Dual 300"/>
                  <a:cs typeface="Dual 300"/>
                </a:rPr>
                <a:t>Think “Platform”, not Applications, Algorithm, Visualization</a:t>
              </a:r>
              <a:endParaRPr lang="en-US" sz="1400" dirty="0">
                <a:latin typeface="Dual 600" panose="02000603020000020004" pitchFamily="2" charset="0"/>
                <a:cs typeface="Dual 300"/>
              </a:endParaRPr>
            </a:p>
          </p:txBody>
        </p:sp>
      </p:grpSp>
      <p:grpSp>
        <p:nvGrpSpPr>
          <p:cNvPr id="3" name="Group 2"/>
          <p:cNvGrpSpPr/>
          <p:nvPr/>
        </p:nvGrpSpPr>
        <p:grpSpPr>
          <a:xfrm>
            <a:off x="169331" y="4111182"/>
            <a:ext cx="8805338" cy="2619449"/>
            <a:chOff x="231775" y="3973687"/>
            <a:chExt cx="8805338" cy="2619449"/>
          </a:xfrm>
        </p:grpSpPr>
        <p:cxnSp>
          <p:nvCxnSpPr>
            <p:cNvPr id="315" name="Straight Connector 314"/>
            <p:cNvCxnSpPr>
              <a:stCxn id="299" idx="4"/>
            </p:cNvCxnSpPr>
            <p:nvPr/>
          </p:nvCxnSpPr>
          <p:spPr>
            <a:xfrm>
              <a:off x="1490126" y="5474532"/>
              <a:ext cx="6993475"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6" name="Rounded Rectangle 245"/>
            <p:cNvSpPr/>
            <p:nvPr/>
          </p:nvSpPr>
          <p:spPr>
            <a:xfrm>
              <a:off x="3699906" y="4298849"/>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255" name="TextBox 254"/>
            <p:cNvSpPr txBox="1"/>
            <p:nvPr/>
          </p:nvSpPr>
          <p:spPr>
            <a:xfrm>
              <a:off x="231775" y="5914451"/>
              <a:ext cx="104569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RAN</a:t>
              </a:r>
            </a:p>
          </p:txBody>
        </p:sp>
        <p:sp>
          <p:nvSpPr>
            <p:cNvPr id="257" name="TextBox 256"/>
            <p:cNvSpPr txBox="1"/>
            <p:nvPr/>
          </p:nvSpPr>
          <p:spPr>
            <a:xfrm>
              <a:off x="7994697" y="5672675"/>
              <a:ext cx="104241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Internet</a:t>
              </a:r>
            </a:p>
          </p:txBody>
        </p:sp>
        <p:pic>
          <p:nvPicPr>
            <p:cNvPr id="258" name="Picture 257" descr="mobility_b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125" y="5400651"/>
              <a:ext cx="397954" cy="591701"/>
            </a:xfrm>
            <a:prstGeom prst="rect">
              <a:avLst/>
            </a:prstGeom>
          </p:spPr>
        </p:pic>
        <p:pic>
          <p:nvPicPr>
            <p:cNvPr id="260" name="Picture 2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7537" y="5085924"/>
              <a:ext cx="917188" cy="580888"/>
            </a:xfrm>
            <a:prstGeom prst="rect">
              <a:avLst/>
            </a:prstGeom>
          </p:spPr>
        </p:pic>
        <p:sp>
          <p:nvSpPr>
            <p:cNvPr id="261" name="Rounded Rectangle 260"/>
            <p:cNvSpPr/>
            <p:nvPr/>
          </p:nvSpPr>
          <p:spPr>
            <a:xfrm>
              <a:off x="3718861" y="5220953"/>
              <a:ext cx="640080"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vEPC</a:t>
              </a:r>
              <a:endParaRPr lang="en-US" sz="1000" dirty="0"/>
            </a:p>
          </p:txBody>
        </p:sp>
        <p:sp>
          <p:nvSpPr>
            <p:cNvPr id="265" name="Rounded Rectangle 264"/>
            <p:cNvSpPr/>
            <p:nvPr/>
          </p:nvSpPr>
          <p:spPr>
            <a:xfrm>
              <a:off x="8199547" y="4308417"/>
              <a:ext cx="640080"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IMS</a:t>
              </a:r>
              <a:endParaRPr lang="en-US" sz="1000" dirty="0"/>
            </a:p>
          </p:txBody>
        </p:sp>
        <p:pic>
          <p:nvPicPr>
            <p:cNvPr id="295" name="Picture 294"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2351" y="4803413"/>
              <a:ext cx="198571" cy="473456"/>
            </a:xfrm>
            <a:prstGeom prst="rect">
              <a:avLst/>
            </a:prstGeom>
          </p:spPr>
        </p:pic>
        <p:pic>
          <p:nvPicPr>
            <p:cNvPr id="296" name="Picture 295" descr="celltowe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700" y="4532479"/>
              <a:ext cx="298450" cy="711599"/>
            </a:xfrm>
            <a:prstGeom prst="rect">
              <a:avLst/>
            </a:prstGeom>
          </p:spPr>
        </p:pic>
        <p:pic>
          <p:nvPicPr>
            <p:cNvPr id="297" name="Picture 296"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851" y="4803413"/>
              <a:ext cx="198571" cy="473456"/>
            </a:xfrm>
            <a:prstGeom prst="rect">
              <a:avLst/>
            </a:prstGeom>
          </p:spPr>
        </p:pic>
        <p:sp>
          <p:nvSpPr>
            <p:cNvPr id="298" name="Rounded Rectangle 297"/>
            <p:cNvSpPr/>
            <p:nvPr/>
          </p:nvSpPr>
          <p:spPr>
            <a:xfrm>
              <a:off x="607060" y="5124019"/>
              <a:ext cx="351791" cy="280528"/>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a:t>eNB</a:t>
              </a:r>
            </a:p>
          </p:txBody>
        </p:sp>
        <p:sp>
          <p:nvSpPr>
            <p:cNvPr id="299" name="AutoShape 7"/>
            <p:cNvSpPr>
              <a:spLocks noChangeArrowheads="1"/>
            </p:cNvSpPr>
            <p:nvPr/>
          </p:nvSpPr>
          <p:spPr bwMode="auto">
            <a:xfrm>
              <a:off x="1085783" y="5356530"/>
              <a:ext cx="404342" cy="236005"/>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0" name="TextBox 299"/>
            <p:cNvSpPr txBox="1"/>
            <p:nvPr/>
          </p:nvSpPr>
          <p:spPr>
            <a:xfrm>
              <a:off x="1049860" y="5500523"/>
              <a:ext cx="474133" cy="276999"/>
            </a:xfrm>
            <a:prstGeom prst="rect">
              <a:avLst/>
            </a:prstGeom>
            <a:noFill/>
          </p:spPr>
          <p:txBody>
            <a:bodyPr wrap="square" rtlCol="0">
              <a:spAutoFit/>
            </a:bodyPr>
            <a:lstStyle/>
            <a:p>
              <a:pPr algn="ctr"/>
              <a:r>
                <a:rPr lang="en-US" sz="1200" dirty="0" smtClean="0"/>
                <a:t>CSR</a:t>
              </a:r>
              <a:endParaRPr lang="en-US" sz="1200" dirty="0"/>
            </a:p>
          </p:txBody>
        </p:sp>
        <p:sp>
          <p:nvSpPr>
            <p:cNvPr id="301" name="AutoShape 7"/>
            <p:cNvSpPr>
              <a:spLocks noChangeArrowheads="1"/>
            </p:cNvSpPr>
            <p:nvPr/>
          </p:nvSpPr>
          <p:spPr bwMode="auto">
            <a:xfrm>
              <a:off x="7300299" y="5294205"/>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2" name="TextBox 301"/>
            <p:cNvSpPr txBox="1"/>
            <p:nvPr/>
          </p:nvSpPr>
          <p:spPr>
            <a:xfrm>
              <a:off x="7281308" y="5559781"/>
              <a:ext cx="646331" cy="276999"/>
            </a:xfrm>
            <a:prstGeom prst="rect">
              <a:avLst/>
            </a:prstGeom>
            <a:noFill/>
          </p:spPr>
          <p:txBody>
            <a:bodyPr wrap="none" rtlCol="0">
              <a:spAutoFit/>
            </a:bodyPr>
            <a:lstStyle/>
            <a:p>
              <a:r>
                <a:rPr lang="en-US" sz="1200" dirty="0" smtClean="0"/>
                <a:t>IP Edge</a:t>
              </a:r>
              <a:endParaRPr lang="en-US" sz="1200" dirty="0"/>
            </a:p>
          </p:txBody>
        </p:sp>
        <p:sp>
          <p:nvSpPr>
            <p:cNvPr id="303" name="AutoShape 7"/>
            <p:cNvSpPr>
              <a:spLocks noChangeArrowheads="1"/>
            </p:cNvSpPr>
            <p:nvPr/>
          </p:nvSpPr>
          <p:spPr bwMode="auto">
            <a:xfrm>
              <a:off x="1928147" y="5311139"/>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4" name="TextBox 303"/>
            <p:cNvSpPr txBox="1"/>
            <p:nvPr/>
          </p:nvSpPr>
          <p:spPr>
            <a:xfrm>
              <a:off x="1747562" y="5582360"/>
              <a:ext cx="942686" cy="461665"/>
            </a:xfrm>
            <a:prstGeom prst="rect">
              <a:avLst/>
            </a:prstGeom>
            <a:noFill/>
          </p:spPr>
          <p:txBody>
            <a:bodyPr wrap="none" rtlCol="0">
              <a:spAutoFit/>
            </a:bodyPr>
            <a:lstStyle/>
            <a:p>
              <a:pPr algn="ctr"/>
              <a:r>
                <a:rPr lang="en-US" sz="1200" dirty="0" smtClean="0"/>
                <a:t>Aggregation</a:t>
              </a:r>
            </a:p>
            <a:p>
              <a:pPr algn="ctr"/>
              <a:r>
                <a:rPr lang="en-US" sz="1200" dirty="0" smtClean="0"/>
                <a:t>Router</a:t>
              </a:r>
              <a:endParaRPr lang="en-US" sz="1200" dirty="0"/>
            </a:p>
          </p:txBody>
        </p:sp>
        <p:grpSp>
          <p:nvGrpSpPr>
            <p:cNvPr id="306" name="Group 305"/>
            <p:cNvGrpSpPr/>
            <p:nvPr/>
          </p:nvGrpSpPr>
          <p:grpSpPr>
            <a:xfrm>
              <a:off x="5560526" y="4605861"/>
              <a:ext cx="1534541" cy="1756833"/>
              <a:chOff x="5780658" y="3556000"/>
              <a:chExt cx="1534541" cy="1317625"/>
            </a:xfrm>
          </p:grpSpPr>
          <p:sp>
            <p:nvSpPr>
              <p:cNvPr id="307" name="Rounded Rectangle 306"/>
              <p:cNvSpPr/>
              <p:nvPr/>
            </p:nvSpPr>
            <p:spPr bwMode="auto">
              <a:xfrm>
                <a:off x="5780658" y="3556000"/>
                <a:ext cx="1534541" cy="1317625"/>
              </a:xfrm>
              <a:prstGeom prst="roundRect">
                <a:avLst>
                  <a:gd name="adj" fmla="val 290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Rounded Rectangle 307"/>
              <p:cNvSpPr/>
              <p:nvPr/>
            </p:nvSpPr>
            <p:spPr>
              <a:xfrm>
                <a:off x="5873628" y="40406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DPI</a:t>
                </a:r>
                <a:endParaRPr lang="en-US" sz="1000" dirty="0"/>
              </a:p>
            </p:txBody>
          </p:sp>
          <p:sp>
            <p:nvSpPr>
              <p:cNvPr id="309" name="Rounded Rectangle 308"/>
              <p:cNvSpPr/>
              <p:nvPr/>
            </p:nvSpPr>
            <p:spPr>
              <a:xfrm>
                <a:off x="5886328" y="44597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Video Opt.</a:t>
                </a:r>
                <a:endParaRPr lang="en-US" sz="1000" dirty="0"/>
              </a:p>
            </p:txBody>
          </p:sp>
          <p:sp>
            <p:nvSpPr>
              <p:cNvPr id="310" name="Rounded Rectangle 309"/>
              <p:cNvSpPr/>
              <p:nvPr/>
            </p:nvSpPr>
            <p:spPr>
              <a:xfrm>
                <a:off x="6572128" y="40406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NAT</a:t>
                </a:r>
                <a:endParaRPr lang="en-US" sz="1000" dirty="0"/>
              </a:p>
            </p:txBody>
          </p:sp>
          <p:sp>
            <p:nvSpPr>
              <p:cNvPr id="311" name="Rounded Rectangle 310"/>
              <p:cNvSpPr/>
              <p:nvPr/>
            </p:nvSpPr>
            <p:spPr>
              <a:xfrm>
                <a:off x="5886328" y="3622040"/>
                <a:ext cx="1327272"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64008">
                  <a:lnSpc>
                    <a:spcPct val="85000"/>
                  </a:lnSpc>
                </a:pPr>
                <a:r>
                  <a:rPr lang="en-US" sz="1000" dirty="0" smtClean="0"/>
                  <a:t>SDN Svc Chain </a:t>
                </a:r>
                <a:endParaRPr lang="en-US" sz="1000" dirty="0"/>
              </a:p>
            </p:txBody>
          </p:sp>
          <p:sp>
            <p:nvSpPr>
              <p:cNvPr id="312" name="Rounded Rectangle 311"/>
              <p:cNvSpPr/>
              <p:nvPr/>
            </p:nvSpPr>
            <p:spPr>
              <a:xfrm>
                <a:off x="6572128" y="44597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App Proxy</a:t>
                </a:r>
                <a:endParaRPr lang="en-US" sz="1000" dirty="0"/>
              </a:p>
            </p:txBody>
          </p:sp>
          <p:pic>
            <p:nvPicPr>
              <p:cNvPr id="313" name="Picture 312" descr="cap and grow_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298" y="3634964"/>
                <a:ext cx="356502" cy="315002"/>
              </a:xfrm>
              <a:prstGeom prst="rect">
                <a:avLst/>
              </a:prstGeom>
            </p:spPr>
          </p:pic>
        </p:grpSp>
        <p:sp>
          <p:nvSpPr>
            <p:cNvPr id="314" name="TextBox 313"/>
            <p:cNvSpPr txBox="1"/>
            <p:nvPr/>
          </p:nvSpPr>
          <p:spPr>
            <a:xfrm>
              <a:off x="5760069" y="6316137"/>
              <a:ext cx="1147294" cy="276999"/>
            </a:xfrm>
            <a:prstGeom prst="rect">
              <a:avLst/>
            </a:prstGeom>
            <a:noFill/>
          </p:spPr>
          <p:txBody>
            <a:bodyPr wrap="none" rtlCol="0">
              <a:spAutoFit/>
            </a:bodyPr>
            <a:lstStyle/>
            <a:p>
              <a:pPr algn="ctr"/>
              <a:r>
                <a:rPr lang="en-US" sz="1200" dirty="0" smtClean="0"/>
                <a:t>Gi LAN Services</a:t>
              </a:r>
              <a:endParaRPr lang="en-US" sz="1200" dirty="0"/>
            </a:p>
          </p:txBody>
        </p:sp>
        <p:sp>
          <p:nvSpPr>
            <p:cNvPr id="316" name="Sun 315"/>
            <p:cNvSpPr>
              <a:spLocks noChangeAspect="1"/>
            </p:cNvSpPr>
            <p:nvPr/>
          </p:nvSpPr>
          <p:spPr>
            <a:xfrm>
              <a:off x="2798123" y="5283197"/>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7" name="Sun 316"/>
            <p:cNvSpPr>
              <a:spLocks noChangeAspect="1"/>
            </p:cNvSpPr>
            <p:nvPr/>
          </p:nvSpPr>
          <p:spPr>
            <a:xfrm>
              <a:off x="1511177" y="5294487"/>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8" name="Straight Connector 317"/>
            <p:cNvCxnSpPr>
              <a:stCxn id="261" idx="0"/>
              <a:endCxn id="246" idx="2"/>
            </p:cNvCxnSpPr>
            <p:nvPr/>
          </p:nvCxnSpPr>
          <p:spPr>
            <a:xfrm flipV="1">
              <a:off x="4038901" y="4786529"/>
              <a:ext cx="3926" cy="434424"/>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265" idx="1"/>
              <a:endCxn id="246" idx="3"/>
            </p:cNvCxnSpPr>
            <p:nvPr/>
          </p:nvCxnSpPr>
          <p:spPr>
            <a:xfrm flipH="1" flipV="1">
              <a:off x="4385749" y="4542689"/>
              <a:ext cx="3813799" cy="9568"/>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20" name="Sun 319"/>
            <p:cNvSpPr>
              <a:spLocks noChangeAspect="1"/>
            </p:cNvSpPr>
            <p:nvPr/>
          </p:nvSpPr>
          <p:spPr>
            <a:xfrm>
              <a:off x="4212044" y="4131731"/>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Sun 320"/>
            <p:cNvSpPr>
              <a:spLocks noChangeAspect="1"/>
            </p:cNvSpPr>
            <p:nvPr/>
          </p:nvSpPr>
          <p:spPr>
            <a:xfrm>
              <a:off x="6150910" y="5587996"/>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Sun 321"/>
            <p:cNvSpPr>
              <a:spLocks noChangeAspect="1"/>
            </p:cNvSpPr>
            <p:nvPr/>
          </p:nvSpPr>
          <p:spPr>
            <a:xfrm>
              <a:off x="5583644" y="4571996"/>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634066" y="4346223"/>
              <a:ext cx="765629" cy="246221"/>
            </a:xfrm>
            <a:prstGeom prst="rect">
              <a:avLst/>
            </a:prstGeom>
            <a:noFill/>
          </p:spPr>
          <p:txBody>
            <a:bodyPr wrap="none" rtlCol="0">
              <a:spAutoFit/>
            </a:bodyPr>
            <a:lstStyle/>
            <a:p>
              <a:r>
                <a:rPr lang="en-US" sz="1000" dirty="0" smtClean="0"/>
                <a:t>Tap / SPAN</a:t>
              </a:r>
              <a:endParaRPr lang="en-US" sz="1000" dirty="0"/>
            </a:p>
          </p:txBody>
        </p:sp>
        <p:cxnSp>
          <p:nvCxnSpPr>
            <p:cNvPr id="24" name="Straight Arrow Connector 23"/>
            <p:cNvCxnSpPr>
              <a:stCxn id="22" idx="2"/>
              <a:endCxn id="317" idx="0"/>
            </p:cNvCxnSpPr>
            <p:nvPr/>
          </p:nvCxnSpPr>
          <p:spPr>
            <a:xfrm flipH="1">
              <a:off x="1692275" y="4592444"/>
              <a:ext cx="324606" cy="70204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0" name="Straight Arrow Connector 329"/>
            <p:cNvCxnSpPr>
              <a:stCxn id="22" idx="2"/>
              <a:endCxn id="316" idx="0"/>
            </p:cNvCxnSpPr>
            <p:nvPr/>
          </p:nvCxnSpPr>
          <p:spPr>
            <a:xfrm>
              <a:off x="2016881" y="4592444"/>
              <a:ext cx="962340" cy="69075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31" name="TextBox 330"/>
            <p:cNvSpPr txBox="1"/>
            <p:nvPr/>
          </p:nvSpPr>
          <p:spPr>
            <a:xfrm>
              <a:off x="5520263" y="3973687"/>
              <a:ext cx="711200" cy="246221"/>
            </a:xfrm>
            <a:prstGeom prst="rect">
              <a:avLst/>
            </a:prstGeom>
            <a:noFill/>
          </p:spPr>
          <p:txBody>
            <a:bodyPr wrap="square" rtlCol="0">
              <a:spAutoFit/>
            </a:bodyPr>
            <a:lstStyle/>
            <a:p>
              <a:pPr algn="ctr"/>
              <a:r>
                <a:rPr lang="en-US" sz="1000" dirty="0" smtClean="0"/>
                <a:t>Direct API</a:t>
              </a:r>
              <a:endParaRPr lang="en-US" sz="1000" dirty="0"/>
            </a:p>
          </p:txBody>
        </p:sp>
        <p:cxnSp>
          <p:nvCxnSpPr>
            <p:cNvPr id="332" name="Straight Arrow Connector 331"/>
            <p:cNvCxnSpPr>
              <a:stCxn id="331" idx="1"/>
              <a:endCxn id="320" idx="3"/>
            </p:cNvCxnSpPr>
            <p:nvPr/>
          </p:nvCxnSpPr>
          <p:spPr>
            <a:xfrm flipH="1">
              <a:off x="4574239" y="4096798"/>
              <a:ext cx="946024" cy="219009"/>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a:stCxn id="331" idx="2"/>
              <a:endCxn id="322" idx="0"/>
            </p:cNvCxnSpPr>
            <p:nvPr/>
          </p:nvCxnSpPr>
          <p:spPr>
            <a:xfrm flipH="1">
              <a:off x="5764742" y="4219908"/>
              <a:ext cx="111121" cy="352088"/>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Sun 75"/>
            <p:cNvSpPr>
              <a:spLocks noChangeAspect="1"/>
            </p:cNvSpPr>
            <p:nvPr/>
          </p:nvSpPr>
          <p:spPr>
            <a:xfrm>
              <a:off x="4152777" y="5102575"/>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Arrow Connector 76"/>
            <p:cNvCxnSpPr>
              <a:stCxn id="331" idx="1"/>
              <a:endCxn id="76" idx="3"/>
            </p:cNvCxnSpPr>
            <p:nvPr/>
          </p:nvCxnSpPr>
          <p:spPr>
            <a:xfrm flipH="1">
              <a:off x="4514972" y="4096798"/>
              <a:ext cx="1005291" cy="118985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6280" y="6673334"/>
            <a:ext cx="1197764" cy="184666"/>
          </a:xfrm>
          <a:prstGeom prst="rect">
            <a:avLst/>
          </a:prstGeom>
          <a:noFill/>
        </p:spPr>
        <p:txBody>
          <a:bodyPr wrap="none" rtlCol="0">
            <a:spAutoFit/>
          </a:bodyPr>
          <a:lstStyle/>
          <a:p>
            <a:r>
              <a:rPr lang="en-US" sz="600" dirty="0" smtClean="0"/>
              <a:t>Slide </a:t>
            </a:r>
            <a:r>
              <a:rPr lang="en-US" sz="600" dirty="0"/>
              <a:t>courtesy Kevin </a:t>
            </a:r>
            <a:r>
              <a:rPr lang="en-US" sz="600" dirty="0" err="1"/>
              <a:t>Shatzkamer</a:t>
            </a:r>
            <a:r>
              <a:rPr lang="en-US" sz="600" dirty="0"/>
              <a:t> </a:t>
            </a:r>
          </a:p>
        </p:txBody>
      </p:sp>
    </p:spTree>
    <p:extLst>
      <p:ext uri="{BB962C8B-B14F-4D97-AF65-F5344CB8AC3E}">
        <p14:creationId xmlns:p14="http://schemas.microsoft.com/office/powerpoint/2010/main" val="612625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337488"/>
            <a:ext cx="8229600" cy="5174320"/>
          </a:xfrm>
        </p:spPr>
        <p:txBody>
          <a:bodyPr>
            <a:normAutofit fontScale="85000" lnSpcReduction="20000"/>
          </a:bodyPr>
          <a:lstStyle/>
          <a:p>
            <a:r>
              <a:rPr lang="en-US" strike="sngStrike" dirty="0" smtClean="0"/>
              <a:t>Goals for this Talk</a:t>
            </a:r>
          </a:p>
          <a:p>
            <a:endParaRPr lang="en-US" dirty="0" smtClean="0"/>
          </a:p>
          <a:p>
            <a:r>
              <a:rPr lang="en-US" strike="sngStrike" dirty="0" smtClean="0"/>
              <a:t>Automation </a:t>
            </a:r>
            <a:r>
              <a:rPr lang="en-US" strike="sngStrike" dirty="0"/>
              <a:t>Continuum</a:t>
            </a:r>
          </a:p>
          <a:p>
            <a:pPr marL="0" indent="0">
              <a:buNone/>
            </a:pPr>
            <a:endParaRPr lang="en-US" dirty="0" smtClean="0"/>
          </a:p>
          <a:p>
            <a:r>
              <a:rPr lang="en-US" strike="sngStrike" dirty="0" smtClean="0"/>
              <a:t>Software Defined Intelligence</a:t>
            </a:r>
          </a:p>
          <a:p>
            <a:pPr lvl="1"/>
            <a:r>
              <a:rPr lang="en-US" strike="sngStrike" dirty="0" smtClean="0"/>
              <a:t>Architecture and Pipeline</a:t>
            </a:r>
            <a:endParaRPr lang="en-US" strike="sngStrike" dirty="0"/>
          </a:p>
          <a:p>
            <a:endParaRPr lang="en-US" dirty="0" smtClean="0"/>
          </a:p>
          <a:p>
            <a:r>
              <a:rPr lang="en-US" dirty="0" smtClean="0"/>
              <a:t>What is Machine Learning?</a:t>
            </a:r>
          </a:p>
          <a:p>
            <a:pPr marL="0" indent="0">
              <a:buNone/>
            </a:pPr>
            <a:endParaRPr lang="en-US" dirty="0"/>
          </a:p>
          <a:p>
            <a:r>
              <a:rPr lang="en-US" dirty="0" smtClean="0"/>
              <a:t>Mobile Use Case(s)</a:t>
            </a:r>
          </a:p>
          <a:p>
            <a:endParaRPr lang="en-US" dirty="0"/>
          </a:p>
          <a:p>
            <a:r>
              <a:rPr lang="en-US" dirty="0" smtClean="0"/>
              <a:t>Appendix: How can machine learning possibly work?</a:t>
            </a:r>
            <a:endParaRPr lang="en-US" dirty="0"/>
          </a:p>
        </p:txBody>
      </p:sp>
    </p:spTree>
    <p:extLst>
      <p:ext uri="{BB962C8B-B14F-4D97-AF65-F5344CB8AC3E}">
        <p14:creationId xmlns:p14="http://schemas.microsoft.com/office/powerpoint/2010/main" val="11204023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fontScale="90000"/>
          </a:bodyPr>
          <a:lstStyle/>
          <a:p>
            <a:r>
              <a:rPr lang="en-US" sz="4900" dirty="0" smtClean="0"/>
              <a:t>Before We Start</a:t>
            </a:r>
            <a:r>
              <a:rPr lang="en-US" sz="5300" dirty="0" smtClean="0"/>
              <a:t/>
            </a:r>
            <a:br>
              <a:rPr lang="en-US" sz="5300" dirty="0" smtClean="0"/>
            </a:br>
            <a:r>
              <a:rPr lang="en-US" sz="3100" dirty="0" smtClean="0"/>
              <a:t>What is the SOTA in Machine Learning?</a:t>
            </a:r>
            <a:endParaRPr lang="en-US" sz="3100" dirty="0"/>
          </a:p>
        </p:txBody>
      </p:sp>
      <p:sp>
        <p:nvSpPr>
          <p:cNvPr id="3" name="Content Placeholder 2"/>
          <p:cNvSpPr>
            <a:spLocks noGrp="1"/>
          </p:cNvSpPr>
          <p:nvPr>
            <p:ph idx="1"/>
          </p:nvPr>
        </p:nvSpPr>
        <p:spPr>
          <a:xfrm>
            <a:off x="457200" y="1586753"/>
            <a:ext cx="8229600" cy="5257800"/>
          </a:xfrm>
        </p:spPr>
        <p:txBody>
          <a:bodyPr>
            <a:normAutofit fontScale="62500" lnSpcReduction="20000"/>
          </a:bodyPr>
          <a:lstStyle/>
          <a:p>
            <a:r>
              <a:rPr lang="en-US" dirty="0"/>
              <a:t>“Building High-level </a:t>
            </a:r>
            <a:r>
              <a:rPr lang="en-US" dirty="0" smtClean="0"/>
              <a:t>Features Using </a:t>
            </a:r>
            <a:r>
              <a:rPr lang="en-US" dirty="0"/>
              <a:t>Large Scale Unsupervised </a:t>
            </a:r>
            <a:r>
              <a:rPr lang="en-US" dirty="0" smtClean="0"/>
              <a:t>Learning”, Andrew Ng, et. al, 2012</a:t>
            </a:r>
          </a:p>
          <a:p>
            <a:pPr lvl="1"/>
            <a:r>
              <a:rPr lang="en-US" sz="2600" dirty="0" smtClean="0">
                <a:hlinkClick r:id="rId2"/>
              </a:rPr>
              <a:t>http://arxiv.org/pdf/1112.6209.pdf</a:t>
            </a:r>
            <a:endParaRPr lang="en-US" sz="2600" dirty="0" smtClean="0"/>
          </a:p>
          <a:p>
            <a:pPr lvl="1"/>
            <a:r>
              <a:rPr lang="en-US" sz="2600" dirty="0" smtClean="0"/>
              <a:t>Training a </a:t>
            </a:r>
            <a:r>
              <a:rPr lang="en-US" sz="2600" i="1" dirty="0" smtClean="0"/>
              <a:t>deep neural network</a:t>
            </a:r>
            <a:endParaRPr lang="en-US" sz="2600" i="1" dirty="0"/>
          </a:p>
          <a:p>
            <a:pPr lvl="1"/>
            <a:r>
              <a:rPr lang="en-US" sz="2600" dirty="0"/>
              <a:t>S</a:t>
            </a:r>
            <a:r>
              <a:rPr lang="en-US" sz="2600" dirty="0" smtClean="0"/>
              <a:t>howed </a:t>
            </a:r>
            <a:r>
              <a:rPr lang="en-US" sz="2600" dirty="0"/>
              <a:t>that it is possible to train neurons to be selective for high-level concepts using entirely </a:t>
            </a:r>
            <a:r>
              <a:rPr lang="en-US" sz="2600" i="1" dirty="0" smtClean="0"/>
              <a:t>unlabeled</a:t>
            </a:r>
            <a:r>
              <a:rPr lang="en-US" sz="2600" dirty="0" smtClean="0"/>
              <a:t> data</a:t>
            </a:r>
          </a:p>
          <a:p>
            <a:pPr lvl="1"/>
            <a:r>
              <a:rPr lang="en-US" sz="2600" dirty="0" smtClean="0"/>
              <a:t>In particular, they trained a deep neural network that functions </a:t>
            </a:r>
            <a:r>
              <a:rPr lang="en-US" sz="2600" dirty="0"/>
              <a:t>as </a:t>
            </a:r>
            <a:r>
              <a:rPr lang="en-US" sz="2600" dirty="0" smtClean="0"/>
              <a:t>detectors </a:t>
            </a:r>
            <a:r>
              <a:rPr lang="en-US" sz="2600" dirty="0"/>
              <a:t>for faces, human bodies, and cat faces by training on random frames of YouTube </a:t>
            </a:r>
            <a:r>
              <a:rPr lang="en-US" sz="2600" dirty="0" smtClean="0"/>
              <a:t>videos (ImageNet</a:t>
            </a:r>
            <a:r>
              <a:rPr lang="en-US" sz="2600" baseline="30000" dirty="0" smtClean="0"/>
              <a:t>1</a:t>
            </a:r>
            <a:r>
              <a:rPr lang="en-US" sz="2600" dirty="0" smtClean="0"/>
              <a:t>). </a:t>
            </a:r>
            <a:r>
              <a:rPr lang="en-US" sz="2600" dirty="0"/>
              <a:t>These </a:t>
            </a:r>
            <a:r>
              <a:rPr lang="en-US" sz="2600" dirty="0" smtClean="0"/>
              <a:t>neurons </a:t>
            </a:r>
            <a:r>
              <a:rPr lang="en-US" sz="2600" dirty="0"/>
              <a:t>naturally capture complex </a:t>
            </a:r>
            <a:r>
              <a:rPr lang="en-US" sz="2600" dirty="0" smtClean="0"/>
              <a:t>invariances </a:t>
            </a:r>
            <a:r>
              <a:rPr lang="en-US" sz="2600" dirty="0"/>
              <a:t>such as out-of-plane </a:t>
            </a:r>
            <a:r>
              <a:rPr lang="en-US" sz="2600" dirty="0" smtClean="0"/>
              <a:t>rotation, scale invariance, …</a:t>
            </a:r>
            <a:endParaRPr lang="en-US" sz="2600" dirty="0"/>
          </a:p>
          <a:p>
            <a:pPr lvl="1"/>
            <a:endParaRPr lang="en-US" dirty="0" smtClean="0"/>
          </a:p>
          <a:p>
            <a:r>
              <a:rPr lang="en-US" dirty="0" smtClean="0"/>
              <a:t>Details of the Model</a:t>
            </a:r>
          </a:p>
          <a:p>
            <a:pPr lvl="1"/>
            <a:r>
              <a:rPr lang="en-US" sz="2600" dirty="0"/>
              <a:t>S</a:t>
            </a:r>
            <a:r>
              <a:rPr lang="en-US" sz="2600" dirty="0" smtClean="0"/>
              <a:t>parse </a:t>
            </a:r>
            <a:r>
              <a:rPr lang="en-US" sz="2600" dirty="0"/>
              <a:t>d</a:t>
            </a:r>
            <a:r>
              <a:rPr lang="en-US" sz="2600" dirty="0" smtClean="0"/>
              <a:t>eep auto-encoder</a:t>
            </a:r>
            <a:r>
              <a:rPr lang="en-US" sz="2600" dirty="0"/>
              <a:t> </a:t>
            </a:r>
            <a:r>
              <a:rPr lang="en-US" sz="2600" dirty="0" smtClean="0"/>
              <a:t>(catch me later if you are interested in auto-encoders)</a:t>
            </a:r>
          </a:p>
          <a:p>
            <a:pPr lvl="1"/>
            <a:r>
              <a:rPr lang="en-US" sz="2600" dirty="0" smtClean="0"/>
              <a:t>O(10</a:t>
            </a:r>
            <a:r>
              <a:rPr lang="en-US" sz="2600" baseline="30000" dirty="0" smtClean="0"/>
              <a:t>9</a:t>
            </a:r>
            <a:r>
              <a:rPr lang="en-US" sz="2600" dirty="0" smtClean="0"/>
              <a:t>) connections</a:t>
            </a:r>
          </a:p>
          <a:p>
            <a:pPr lvl="1"/>
            <a:r>
              <a:rPr lang="en-US" sz="2600" dirty="0" smtClean="0"/>
              <a:t>O(10</a:t>
            </a:r>
            <a:r>
              <a:rPr lang="en-US" sz="2600" baseline="30000" dirty="0" smtClean="0"/>
              <a:t>7</a:t>
            </a:r>
            <a:r>
              <a:rPr lang="en-US" sz="2600" dirty="0" smtClean="0"/>
              <a:t>) 200x200 pixel images, 10</a:t>
            </a:r>
            <a:r>
              <a:rPr lang="en-US" sz="2600" baseline="30000" dirty="0" smtClean="0"/>
              <a:t>3</a:t>
            </a:r>
            <a:r>
              <a:rPr lang="en-US" sz="2600" dirty="0" smtClean="0"/>
              <a:t> machines, 16K cores</a:t>
            </a:r>
          </a:p>
          <a:p>
            <a:pPr lvl="2"/>
            <a:r>
              <a:rPr lang="en-US" sz="2300" dirty="0" smtClean="0">
                <a:sym typeface="Wingdings"/>
              </a:rPr>
              <a:t> Input data in R</a:t>
            </a:r>
            <a:r>
              <a:rPr lang="en-US" sz="2300" baseline="30000" dirty="0" smtClean="0"/>
              <a:t>40000</a:t>
            </a:r>
            <a:r>
              <a:rPr lang="en-US" sz="2300" dirty="0" smtClean="0"/>
              <a:t> </a:t>
            </a:r>
          </a:p>
          <a:p>
            <a:pPr lvl="2"/>
            <a:r>
              <a:rPr lang="en-US" sz="2300" dirty="0" smtClean="0"/>
              <a:t>Three days to train</a:t>
            </a:r>
          </a:p>
          <a:p>
            <a:pPr lvl="1"/>
            <a:r>
              <a:rPr lang="en-US" sz="2600" dirty="0" smtClean="0"/>
              <a:t>15.8% accuracy categorizing 22K object classes</a:t>
            </a:r>
          </a:p>
          <a:p>
            <a:pPr lvl="2"/>
            <a:r>
              <a:rPr lang="en-US" sz="2300" dirty="0" smtClean="0"/>
              <a:t>70% improvement over current results</a:t>
            </a:r>
          </a:p>
          <a:p>
            <a:pPr lvl="2"/>
            <a:r>
              <a:rPr lang="en-US" sz="2300" dirty="0"/>
              <a:t>R</a:t>
            </a:r>
            <a:r>
              <a:rPr lang="en-US" sz="2300" dirty="0" smtClean="0"/>
              <a:t>andom </a:t>
            </a:r>
            <a:r>
              <a:rPr lang="en-US" sz="2300" dirty="0"/>
              <a:t>guess achieves less than 0.005% accuracy for this </a:t>
            </a:r>
            <a:r>
              <a:rPr lang="en-US" sz="2300" dirty="0" smtClean="0"/>
              <a:t>dataset</a:t>
            </a:r>
            <a:endParaRPr lang="en-US" sz="2300" dirty="0"/>
          </a:p>
          <a:p>
            <a:pPr marL="914400" lvl="2" indent="0">
              <a:buNone/>
            </a:pPr>
            <a:endParaRPr lang="en-US" b="1" dirty="0" smtClean="0"/>
          </a:p>
          <a:p>
            <a:pPr lvl="1"/>
            <a:endParaRPr lang="en-US" dirty="0"/>
          </a:p>
        </p:txBody>
      </p:sp>
      <p:sp>
        <p:nvSpPr>
          <p:cNvPr id="5" name="TextBox 4"/>
          <p:cNvSpPr txBox="1"/>
          <p:nvPr/>
        </p:nvSpPr>
        <p:spPr>
          <a:xfrm>
            <a:off x="0" y="6601930"/>
            <a:ext cx="2031325" cy="276999"/>
          </a:xfrm>
          <a:prstGeom prst="rect">
            <a:avLst/>
          </a:prstGeom>
          <a:noFill/>
        </p:spPr>
        <p:txBody>
          <a:bodyPr wrap="none" rtlCol="0">
            <a:spAutoFit/>
          </a:bodyPr>
          <a:lstStyle/>
          <a:p>
            <a:pPr marL="0" lvl="2"/>
            <a:r>
              <a:rPr lang="en-US" sz="1200" dirty="0" smtClean="0">
                <a:hlinkClick r:id="rId3"/>
              </a:rPr>
              <a:t>1 http</a:t>
            </a:r>
            <a:r>
              <a:rPr lang="en-US" sz="1200" dirty="0">
                <a:hlinkClick r:id="rId3"/>
              </a:rPr>
              <a:t>://www.image-net.org</a:t>
            </a:r>
            <a:r>
              <a:rPr lang="en-US" sz="1200" dirty="0" smtClean="0">
                <a:hlinkClick r:id="rId3"/>
              </a:rPr>
              <a:t>/</a:t>
            </a:r>
            <a:endParaRPr lang="en-US" sz="1200" dirty="0"/>
          </a:p>
        </p:txBody>
      </p:sp>
      <p:sp>
        <p:nvSpPr>
          <p:cNvPr id="4" name="TextBox 3"/>
          <p:cNvSpPr txBox="1"/>
          <p:nvPr/>
        </p:nvSpPr>
        <p:spPr>
          <a:xfrm rot="20259961">
            <a:off x="364723" y="2091147"/>
            <a:ext cx="8617116"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Andrew Ng and his crew at Baidu have recently beat this record with their</a:t>
            </a:r>
          </a:p>
          <a:p>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(GPU based) Deep Speech work. See </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rPr>
              <a:t>http://arxiv.org/abs/1412.5567</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5093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Rectangle 4"/>
          <p:cNvSpPr/>
          <p:nvPr/>
        </p:nvSpPr>
        <p:spPr>
          <a:xfrm>
            <a:off x="395949" y="1786142"/>
            <a:ext cx="8404602" cy="3539431"/>
          </a:xfrm>
          <a:prstGeom prst="rect">
            <a:avLst/>
          </a:prstGeom>
        </p:spPr>
        <p:txBody>
          <a:bodyPr wrap="square">
            <a:spAutoFit/>
          </a:bodyPr>
          <a:lstStyle/>
          <a:p>
            <a:r>
              <a:rPr lang="en-US" sz="2800" i="1" dirty="0"/>
              <a:t>The complexity in traditional </a:t>
            </a:r>
            <a:r>
              <a:rPr lang="en-US" sz="2800" i="1" dirty="0" smtClean="0"/>
              <a:t>computer programming </a:t>
            </a:r>
            <a:r>
              <a:rPr lang="en-US" sz="2800" i="1" dirty="0"/>
              <a:t>is in </a:t>
            </a:r>
            <a:r>
              <a:rPr lang="en-US" sz="2800" i="1" dirty="0" smtClean="0"/>
              <a:t>the </a:t>
            </a:r>
            <a:r>
              <a:rPr lang="en-US" sz="2800" i="1" dirty="0"/>
              <a:t>code (programs that people write). </a:t>
            </a:r>
            <a:r>
              <a:rPr lang="en-US" sz="2800" i="1" dirty="0" smtClean="0"/>
              <a:t>In machine learning</a:t>
            </a:r>
            <a:r>
              <a:rPr lang="en-US" sz="2800" i="1" dirty="0"/>
              <a:t>, </a:t>
            </a:r>
            <a:r>
              <a:rPr lang="en-US" sz="2800" i="1" dirty="0" smtClean="0"/>
              <a:t> algorithms (programs) are in </a:t>
            </a:r>
            <a:r>
              <a:rPr lang="en-US" sz="2800" i="1" dirty="0"/>
              <a:t>principle simple and the </a:t>
            </a:r>
            <a:r>
              <a:rPr lang="en-US" sz="2800" i="1" dirty="0" smtClean="0"/>
              <a:t>complexity (structure) is </a:t>
            </a:r>
            <a:r>
              <a:rPr lang="en-US" sz="2800" i="1" dirty="0"/>
              <a:t>in </a:t>
            </a:r>
            <a:r>
              <a:rPr lang="en-US" sz="2800" i="1" dirty="0" smtClean="0"/>
              <a:t>the data. Is there a way that we can automatically learn that structure? That is what is at the heart of machine learning</a:t>
            </a:r>
            <a:r>
              <a:rPr lang="en-US" sz="2800" dirty="0" smtClean="0"/>
              <a:t>. </a:t>
            </a:r>
          </a:p>
          <a:p>
            <a:endParaRPr lang="en-US" sz="2800" dirty="0"/>
          </a:p>
          <a:p>
            <a:r>
              <a:rPr lang="en-US" sz="2800" dirty="0" smtClean="0"/>
              <a:t>-- Andrew Ng</a:t>
            </a:r>
            <a:endParaRPr lang="en-US" sz="2800" dirty="0"/>
          </a:p>
        </p:txBody>
      </p:sp>
      <p:sp>
        <p:nvSpPr>
          <p:cNvPr id="3" name="TextBox 2"/>
          <p:cNvSpPr txBox="1"/>
          <p:nvPr/>
        </p:nvSpPr>
        <p:spPr>
          <a:xfrm>
            <a:off x="395949" y="5395601"/>
            <a:ext cx="8290851" cy="1569660"/>
          </a:xfrm>
          <a:prstGeom prst="rect">
            <a:avLst/>
          </a:prstGeom>
          <a:noFill/>
        </p:spPr>
        <p:txBody>
          <a:bodyPr wrap="none" rtlCol="0">
            <a:spAutoFit/>
          </a:bodyPr>
          <a:lstStyle/>
          <a:p>
            <a:r>
              <a:rPr lang="en-US" sz="2400" dirty="0" smtClean="0"/>
              <a:t>That is, machine learning is </a:t>
            </a:r>
            <a:r>
              <a:rPr lang="en-US" sz="2400" dirty="0"/>
              <a:t>the </a:t>
            </a:r>
            <a:r>
              <a:rPr lang="en-US" sz="2400" dirty="0" smtClean="0"/>
              <a:t>about the construction </a:t>
            </a:r>
            <a:r>
              <a:rPr lang="en-US" sz="2400" dirty="0"/>
              <a:t>and study </a:t>
            </a:r>
            <a:endParaRPr lang="en-US" sz="2400" dirty="0" smtClean="0"/>
          </a:p>
          <a:p>
            <a:r>
              <a:rPr lang="en-US" sz="2400" dirty="0" smtClean="0"/>
              <a:t>of </a:t>
            </a:r>
            <a:r>
              <a:rPr lang="en-US" sz="2400" dirty="0"/>
              <a:t>systems that can learn from data</a:t>
            </a:r>
            <a:r>
              <a:rPr lang="en-US" sz="2400" dirty="0" smtClean="0"/>
              <a:t>. This is very different than</a:t>
            </a:r>
          </a:p>
          <a:p>
            <a:r>
              <a:rPr lang="en-US" sz="2400" dirty="0"/>
              <a:t>t</a:t>
            </a:r>
            <a:r>
              <a:rPr lang="en-US" sz="2400" dirty="0" smtClean="0"/>
              <a:t>raditional computer programming.</a:t>
            </a:r>
            <a:endParaRPr lang="en-US" sz="2400" dirty="0"/>
          </a:p>
          <a:p>
            <a:r>
              <a:rPr lang="en-US" sz="2400" dirty="0" smtClean="0"/>
              <a:t> </a:t>
            </a:r>
            <a:endParaRPr lang="en-US" dirty="0"/>
          </a:p>
        </p:txBody>
      </p:sp>
    </p:spTree>
    <p:extLst>
      <p:ext uri="{BB962C8B-B14F-4D97-AF65-F5344CB8AC3E}">
        <p14:creationId xmlns:p14="http://schemas.microsoft.com/office/powerpoint/2010/main" val="13301345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Tree>
    <p:extLst>
      <p:ext uri="{BB962C8B-B14F-4D97-AF65-F5344CB8AC3E}">
        <p14:creationId xmlns:p14="http://schemas.microsoft.com/office/powerpoint/2010/main" val="23947844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Would We Use Machine Learning? </a:t>
            </a:r>
            <a:endParaRPr lang="en-US" sz="3600" dirty="0"/>
          </a:p>
        </p:txBody>
      </p:sp>
      <p:sp>
        <p:nvSpPr>
          <p:cNvPr id="3" name="Content Placeholder 2"/>
          <p:cNvSpPr>
            <a:spLocks noGrp="1"/>
          </p:cNvSpPr>
          <p:nvPr>
            <p:ph idx="1"/>
          </p:nvPr>
        </p:nvSpPr>
        <p:spPr>
          <a:xfrm>
            <a:off x="457200" y="1580667"/>
            <a:ext cx="8229600" cy="5052730"/>
          </a:xfrm>
        </p:spPr>
        <p:txBody>
          <a:bodyPr>
            <a:normAutofit fontScale="55000" lnSpcReduction="20000"/>
          </a:bodyPr>
          <a:lstStyle/>
          <a:p>
            <a:r>
              <a:rPr lang="en-US" dirty="0" smtClean="0"/>
              <a:t>When patterns exists in our data</a:t>
            </a:r>
          </a:p>
          <a:p>
            <a:pPr lvl="1"/>
            <a:r>
              <a:rPr lang="en-US" dirty="0" smtClean="0"/>
              <a:t>Even if we don’t know what they are</a:t>
            </a:r>
          </a:p>
          <a:p>
            <a:pPr lvl="2"/>
            <a:r>
              <a:rPr lang="en-US" dirty="0" smtClean="0"/>
              <a:t>Or perhaps especially when we don’t know what they are</a:t>
            </a:r>
          </a:p>
          <a:p>
            <a:endParaRPr lang="en-US" dirty="0" smtClean="0"/>
          </a:p>
          <a:p>
            <a:r>
              <a:rPr lang="en-US" dirty="0" smtClean="0"/>
              <a:t>We can not pin down the functional relationships mathematically </a:t>
            </a:r>
          </a:p>
          <a:p>
            <a:pPr lvl="1"/>
            <a:r>
              <a:rPr lang="en-US" dirty="0" smtClean="0"/>
              <a:t>Else we would just code up the algorithm</a:t>
            </a:r>
          </a:p>
          <a:p>
            <a:endParaRPr lang="en-US" dirty="0" smtClean="0"/>
          </a:p>
          <a:p>
            <a:r>
              <a:rPr lang="en-US" dirty="0" smtClean="0"/>
              <a:t>When we have lots of (unlabeled) data</a:t>
            </a:r>
          </a:p>
          <a:p>
            <a:pPr lvl="1"/>
            <a:r>
              <a:rPr lang="en-US" dirty="0" smtClean="0"/>
              <a:t>Labeled training sets harder to come by</a:t>
            </a:r>
          </a:p>
          <a:p>
            <a:pPr lvl="1"/>
            <a:r>
              <a:rPr lang="en-US" dirty="0" smtClean="0"/>
              <a:t>Data is of high-dimension </a:t>
            </a:r>
          </a:p>
          <a:p>
            <a:pPr lvl="2"/>
            <a:r>
              <a:rPr lang="en-US" dirty="0" smtClean="0"/>
              <a:t>High dimension “features”</a:t>
            </a:r>
          </a:p>
          <a:p>
            <a:pPr lvl="2"/>
            <a:r>
              <a:rPr lang="en-US" dirty="0" smtClean="0"/>
              <a:t>For example, sensor data</a:t>
            </a:r>
          </a:p>
          <a:p>
            <a:pPr lvl="1"/>
            <a:r>
              <a:rPr lang="en-US" dirty="0" smtClean="0"/>
              <a:t>Want to “discover” lower-dimension representations</a:t>
            </a:r>
          </a:p>
          <a:p>
            <a:pPr lvl="2"/>
            <a:r>
              <a:rPr lang="en-US" dirty="0" smtClean="0"/>
              <a:t>Dimension reduction</a:t>
            </a:r>
          </a:p>
          <a:p>
            <a:pPr lvl="1"/>
            <a:endParaRPr lang="en-US" dirty="0" smtClean="0"/>
          </a:p>
          <a:p>
            <a:r>
              <a:rPr lang="en-US" dirty="0" smtClean="0"/>
              <a:t>Aside: Machine Learning is heavily focused on implementability</a:t>
            </a:r>
          </a:p>
          <a:p>
            <a:pPr lvl="1"/>
            <a:r>
              <a:rPr lang="en-US" dirty="0" smtClean="0"/>
              <a:t>Frequently using well know numerical optimization techniques</a:t>
            </a:r>
          </a:p>
          <a:p>
            <a:pPr lvl="1"/>
            <a:r>
              <a:rPr lang="en-US" dirty="0" smtClean="0"/>
              <a:t>Lots of open source code available</a:t>
            </a:r>
          </a:p>
          <a:p>
            <a:pPr lvl="2"/>
            <a:r>
              <a:rPr lang="en-US" dirty="0" smtClean="0"/>
              <a:t>See e.g., libsvm</a:t>
            </a:r>
            <a:r>
              <a:rPr lang="en-US" dirty="0"/>
              <a:t> </a:t>
            </a:r>
            <a:r>
              <a:rPr lang="en-US" dirty="0" smtClean="0"/>
              <a:t>(Support Vector Machines): </a:t>
            </a:r>
            <a:r>
              <a:rPr lang="en-US" dirty="0" smtClean="0">
                <a:hlinkClick r:id="rId2"/>
              </a:rPr>
              <a:t>http://www.csie.ntu.edu.tw/~cjlin/libsvm/</a:t>
            </a:r>
            <a:endParaRPr lang="en-US" dirty="0" smtClean="0"/>
          </a:p>
          <a:p>
            <a:pPr lvl="2"/>
            <a:r>
              <a:rPr lang="en-US" dirty="0" smtClean="0"/>
              <a:t>Most of my code in python: </a:t>
            </a:r>
            <a:r>
              <a:rPr lang="en-US" dirty="0" smtClean="0">
                <a:hlinkClick r:id="rId3"/>
              </a:rPr>
              <a:t>http://scikit-learn.org/stable/</a:t>
            </a:r>
            <a:r>
              <a:rPr lang="en-US" dirty="0" smtClean="0"/>
              <a:t>  (many others)</a:t>
            </a:r>
          </a:p>
          <a:p>
            <a:pPr lvl="2"/>
            <a:r>
              <a:rPr lang="en-US" dirty="0" smtClean="0"/>
              <a:t>Languages (e.g., octave: </a:t>
            </a:r>
            <a:r>
              <a:rPr lang="en-US" dirty="0" smtClean="0">
                <a:hlinkClick r:id="rId4"/>
              </a:rPr>
              <a:t>https://www.gnu.org/software/octave/</a:t>
            </a:r>
            <a:r>
              <a:rPr lang="en-US" dirty="0" smtClean="0"/>
              <a:t>)</a:t>
            </a:r>
          </a:p>
        </p:txBody>
      </p:sp>
    </p:spTree>
    <p:extLst>
      <p:ext uri="{BB962C8B-B14F-4D97-AF65-F5344CB8AC3E}">
        <p14:creationId xmlns:p14="http://schemas.microsoft.com/office/powerpoint/2010/main" val="556132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337488"/>
            <a:ext cx="8229600" cy="5174320"/>
          </a:xfrm>
        </p:spPr>
        <p:txBody>
          <a:bodyPr>
            <a:normAutofit fontScale="85000" lnSpcReduction="20000"/>
          </a:bodyPr>
          <a:lstStyle/>
          <a:p>
            <a:r>
              <a:rPr lang="en-US" dirty="0" smtClean="0"/>
              <a:t>Goals for this Talk</a:t>
            </a:r>
          </a:p>
          <a:p>
            <a:endParaRPr lang="en-US" dirty="0" smtClean="0"/>
          </a:p>
          <a:p>
            <a:r>
              <a:rPr lang="en-US" dirty="0" smtClean="0"/>
              <a:t>Automation Continuum</a:t>
            </a:r>
          </a:p>
          <a:p>
            <a:endParaRPr lang="en-US" dirty="0" smtClean="0"/>
          </a:p>
          <a:p>
            <a:r>
              <a:rPr lang="en-US" dirty="0" smtClean="0"/>
              <a:t>Software Defined Intelligence</a:t>
            </a:r>
          </a:p>
          <a:p>
            <a:pPr lvl="1"/>
            <a:r>
              <a:rPr lang="en-US" dirty="0" smtClean="0"/>
              <a:t>Architecture and Pipeline</a:t>
            </a:r>
            <a:endParaRPr lang="en-US" dirty="0"/>
          </a:p>
          <a:p>
            <a:endParaRPr lang="en-US" dirty="0" smtClean="0"/>
          </a:p>
          <a:p>
            <a:r>
              <a:rPr lang="en-US" dirty="0" smtClean="0"/>
              <a:t>What is Machine Learning?</a:t>
            </a:r>
          </a:p>
          <a:p>
            <a:pPr marL="0" indent="0">
              <a:buNone/>
            </a:pPr>
            <a:endParaRPr lang="en-US" dirty="0"/>
          </a:p>
          <a:p>
            <a:r>
              <a:rPr lang="en-US" dirty="0" smtClean="0"/>
              <a:t>Mobile Use Case(s)</a:t>
            </a:r>
          </a:p>
          <a:p>
            <a:endParaRPr lang="en-US" dirty="0"/>
          </a:p>
          <a:p>
            <a:r>
              <a:rPr lang="en-US" dirty="0" smtClean="0"/>
              <a:t>Appendix: How can machine learning possibly work?</a:t>
            </a:r>
            <a:endParaRPr lang="en-US" dirty="0"/>
          </a:p>
        </p:txBody>
      </p:sp>
    </p:spTree>
    <p:extLst>
      <p:ext uri="{BB962C8B-B14F-4D97-AF65-F5344CB8AC3E}">
        <p14:creationId xmlns:p14="http://schemas.microsoft.com/office/powerpoint/2010/main" val="30692594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Machine Learning is Hard</a:t>
            </a:r>
            <a:endParaRPr lang="en-US" dirty="0"/>
          </a:p>
        </p:txBody>
      </p:sp>
      <p:grpSp>
        <p:nvGrpSpPr>
          <p:cNvPr id="9" name="Group 8"/>
          <p:cNvGrpSpPr/>
          <p:nvPr/>
        </p:nvGrpSpPr>
        <p:grpSpPr>
          <a:xfrm>
            <a:off x="457200" y="1529363"/>
            <a:ext cx="3279867" cy="5116988"/>
            <a:chOff x="282257" y="1529363"/>
            <a:chExt cx="3279867" cy="5116988"/>
          </a:xfrm>
        </p:grpSpPr>
        <p:pic>
          <p:nvPicPr>
            <p:cNvPr id="5" name="Picture 4" descr="z_and_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57" y="2273195"/>
              <a:ext cx="3279867" cy="4373156"/>
            </a:xfrm>
            <a:prstGeom prst="rect">
              <a:avLst/>
            </a:prstGeom>
          </p:spPr>
        </p:pic>
        <p:sp>
          <p:nvSpPr>
            <p:cNvPr id="7" name="TextBox 6"/>
            <p:cNvSpPr txBox="1"/>
            <p:nvPr/>
          </p:nvSpPr>
          <p:spPr>
            <a:xfrm>
              <a:off x="1251624" y="1529363"/>
              <a:ext cx="1341132" cy="523220"/>
            </a:xfrm>
            <a:prstGeom prst="rect">
              <a:avLst/>
            </a:prstGeom>
            <a:noFill/>
          </p:spPr>
          <p:txBody>
            <a:bodyPr wrap="none" rtlCol="0">
              <a:spAutoFit/>
            </a:bodyPr>
            <a:lstStyle/>
            <a:p>
              <a:r>
                <a:rPr lang="en-US" sz="2800" dirty="0" smtClean="0"/>
                <a:t>You See</a:t>
              </a:r>
              <a:endParaRPr lang="en-US" sz="2800" dirty="0"/>
            </a:p>
          </p:txBody>
        </p:sp>
      </p:grpSp>
      <p:grpSp>
        <p:nvGrpSpPr>
          <p:cNvPr id="11" name="Group 10"/>
          <p:cNvGrpSpPr/>
          <p:nvPr/>
        </p:nvGrpSpPr>
        <p:grpSpPr>
          <a:xfrm>
            <a:off x="5218018" y="1529363"/>
            <a:ext cx="3794767" cy="5116988"/>
            <a:chOff x="5218018" y="1529363"/>
            <a:chExt cx="3794767" cy="5116988"/>
          </a:xfrm>
        </p:grpSpPr>
        <p:pic>
          <p:nvPicPr>
            <p:cNvPr id="6" name="Picture 5" descr="matri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018" y="2273196"/>
              <a:ext cx="3794767" cy="4373155"/>
            </a:xfrm>
            <a:prstGeom prst="rect">
              <a:avLst/>
            </a:prstGeom>
          </p:spPr>
        </p:pic>
        <p:sp>
          <p:nvSpPr>
            <p:cNvPr id="8" name="TextBox 7"/>
            <p:cNvSpPr txBox="1"/>
            <p:nvPr/>
          </p:nvSpPr>
          <p:spPr>
            <a:xfrm>
              <a:off x="5275920" y="1529363"/>
              <a:ext cx="3678962" cy="523220"/>
            </a:xfrm>
            <a:prstGeom prst="rect">
              <a:avLst/>
            </a:prstGeom>
            <a:noFill/>
          </p:spPr>
          <p:txBody>
            <a:bodyPr wrap="none" rtlCol="0">
              <a:spAutoFit/>
            </a:bodyPr>
            <a:lstStyle/>
            <a:p>
              <a:r>
                <a:rPr lang="en-US" sz="2800" dirty="0" smtClean="0"/>
                <a:t>Your ML Algorithm Sees</a:t>
              </a:r>
              <a:endParaRPr lang="en-US" sz="2800" dirty="0"/>
            </a:p>
          </p:txBody>
        </p:sp>
      </p:grpSp>
    </p:spTree>
    <p:extLst>
      <p:ext uri="{BB962C8B-B14F-4D97-AF65-F5344CB8AC3E}">
        <p14:creationId xmlns:p14="http://schemas.microsoft.com/office/powerpoint/2010/main" val="201142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38906" y="188913"/>
            <a:ext cx="8866188" cy="1143000"/>
          </a:xfrm>
        </p:spPr>
        <p:txBody>
          <a:bodyPr>
            <a:noAutofit/>
          </a:bodyPr>
          <a:lstStyle/>
          <a:p>
            <a:r>
              <a:rPr lang="en-US" dirty="0" smtClean="0"/>
              <a:t>Why Machine Learning Is Hard, </a:t>
            </a:r>
            <a:r>
              <a:rPr lang="en-US" dirty="0" err="1" smtClean="0"/>
              <a:t>Redux</a:t>
            </a:r>
            <a:r>
              <a:rPr lang="en-US" dirty="0" smtClean="0"/>
              <a:t/>
            </a:r>
            <a:br>
              <a:rPr lang="en-US" dirty="0" smtClean="0"/>
            </a:br>
            <a:r>
              <a:rPr lang="en-US" sz="3600" dirty="0" smtClean="0"/>
              <a:t>What is a “2”?</a:t>
            </a:r>
            <a:endParaRPr lang="en-US" sz="4000" dirty="0">
              <a:solidFill>
                <a:srgbClr val="009900"/>
              </a:solidFill>
            </a:endParaRPr>
          </a:p>
        </p:txBody>
      </p:sp>
      <p:grpSp>
        <p:nvGrpSpPr>
          <p:cNvPr id="2" name="Group 1"/>
          <p:cNvGrpSpPr/>
          <p:nvPr/>
        </p:nvGrpSpPr>
        <p:grpSpPr>
          <a:xfrm>
            <a:off x="664562" y="1740469"/>
            <a:ext cx="7814877" cy="4849243"/>
            <a:chOff x="792163" y="1268413"/>
            <a:chExt cx="7410450" cy="5321300"/>
          </a:xfrm>
        </p:grpSpPr>
        <p:pic>
          <p:nvPicPr>
            <p:cNvPr id="173059"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302500" cy="5321300"/>
            </a:xfrm>
            <a:prstGeom prst="rect">
              <a:avLst/>
            </a:prstGeom>
            <a:noFill/>
            <a:extLst>
              <a:ext uri="{909E8E84-426E-40dd-AFC4-6F175D3DCCD1}">
                <a14:hiddenFill xmlns:a14="http://schemas.microsoft.com/office/drawing/2010/main">
                  <a:solidFill>
                    <a:srgbClr val="FFFFFF"/>
                  </a:solidFill>
                </a14:hiddenFill>
              </a:ext>
            </a:extLst>
          </p:spPr>
        </p:pic>
        <p:sp>
          <p:nvSpPr>
            <p:cNvPr id="173060" name="Rectangle 4"/>
            <p:cNvSpPr>
              <a:spLocks noChangeArrowheads="1"/>
            </p:cNvSpPr>
            <p:nvPr/>
          </p:nvSpPr>
          <p:spPr bwMode="auto">
            <a:xfrm>
              <a:off x="792163" y="2565400"/>
              <a:ext cx="5219700" cy="827088"/>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2" name="Rectangle 6"/>
            <p:cNvSpPr>
              <a:spLocks noChangeArrowheads="1"/>
            </p:cNvSpPr>
            <p:nvPr/>
          </p:nvSpPr>
          <p:spPr bwMode="auto">
            <a:xfrm>
              <a:off x="6731000" y="2565400"/>
              <a:ext cx="7207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3" name="Rectangle 7"/>
            <p:cNvSpPr>
              <a:spLocks noChangeArrowheads="1"/>
            </p:cNvSpPr>
            <p:nvPr/>
          </p:nvSpPr>
          <p:spPr bwMode="auto">
            <a:xfrm>
              <a:off x="2339975" y="4762500"/>
              <a:ext cx="13684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4" name="Rectangle 8"/>
            <p:cNvSpPr>
              <a:spLocks noChangeArrowheads="1"/>
            </p:cNvSpPr>
            <p:nvPr/>
          </p:nvSpPr>
          <p:spPr bwMode="auto">
            <a:xfrm>
              <a:off x="827088" y="3681413"/>
              <a:ext cx="720725" cy="827087"/>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90165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216186" y="168065"/>
            <a:ext cx="8715006" cy="1143000"/>
          </a:xfrm>
        </p:spPr>
        <p:txBody>
          <a:bodyPr>
            <a:noAutofit/>
          </a:bodyPr>
          <a:lstStyle/>
          <a:p>
            <a:r>
              <a:rPr lang="en-US" sz="4000" dirty="0" smtClean="0"/>
              <a:t>Examples of Machine Learning Problems </a:t>
            </a:r>
            <a:endParaRPr lang="en-US" sz="2800" dirty="0"/>
          </a:p>
        </p:txBody>
      </p:sp>
      <p:sp>
        <p:nvSpPr>
          <p:cNvPr id="172035" name="Rectangle 3"/>
          <p:cNvSpPr>
            <a:spLocks noGrp="1" noChangeArrowheads="1"/>
          </p:cNvSpPr>
          <p:nvPr>
            <p:ph type="body" idx="1"/>
          </p:nvPr>
        </p:nvSpPr>
        <p:spPr>
          <a:xfrm>
            <a:off x="457200" y="1462088"/>
            <a:ext cx="8229600" cy="5395912"/>
          </a:xfrm>
        </p:spPr>
        <p:txBody>
          <a:bodyPr>
            <a:normAutofit fontScale="92500" lnSpcReduction="20000"/>
          </a:bodyPr>
          <a:lstStyle/>
          <a:p>
            <a:pPr>
              <a:lnSpc>
                <a:spcPct val="90000"/>
              </a:lnSpc>
            </a:pPr>
            <a:r>
              <a:rPr lang="en-US" sz="2400" dirty="0" smtClean="0"/>
              <a:t>Pattern Recognition</a:t>
            </a:r>
            <a:endParaRPr lang="en-US" sz="2400" dirty="0"/>
          </a:p>
          <a:p>
            <a:pPr lvl="1">
              <a:lnSpc>
                <a:spcPct val="90000"/>
              </a:lnSpc>
            </a:pPr>
            <a:r>
              <a:rPr lang="en-US" sz="1800" dirty="0"/>
              <a:t>Facial identities or facial expressions</a:t>
            </a:r>
          </a:p>
          <a:p>
            <a:pPr lvl="1">
              <a:lnSpc>
                <a:spcPct val="90000"/>
              </a:lnSpc>
            </a:pPr>
            <a:r>
              <a:rPr lang="en-US" sz="1800" dirty="0"/>
              <a:t>Handwritten or spoken </a:t>
            </a:r>
            <a:r>
              <a:rPr lang="en-US" sz="1800" dirty="0" smtClean="0"/>
              <a:t>words (e.g., Siri)</a:t>
            </a:r>
            <a:endParaRPr lang="en-US" sz="1800" dirty="0"/>
          </a:p>
          <a:p>
            <a:pPr lvl="1">
              <a:lnSpc>
                <a:spcPct val="90000"/>
              </a:lnSpc>
            </a:pPr>
            <a:r>
              <a:rPr lang="en-US" sz="1800" dirty="0"/>
              <a:t>Medical </a:t>
            </a:r>
            <a:r>
              <a:rPr lang="en-US" sz="1800" dirty="0" smtClean="0"/>
              <a:t>images</a:t>
            </a:r>
          </a:p>
          <a:p>
            <a:pPr lvl="1">
              <a:lnSpc>
                <a:spcPct val="90000"/>
              </a:lnSpc>
            </a:pPr>
            <a:r>
              <a:rPr lang="en-US" sz="1800" dirty="0" smtClean="0"/>
              <a:t>Sensor Data/IoT</a:t>
            </a:r>
          </a:p>
          <a:p>
            <a:pPr lvl="1">
              <a:lnSpc>
                <a:spcPct val="90000"/>
              </a:lnSpc>
            </a:pPr>
            <a:endParaRPr lang="en-US" sz="1800" dirty="0" smtClean="0"/>
          </a:p>
          <a:p>
            <a:pPr>
              <a:lnSpc>
                <a:spcPct val="90000"/>
              </a:lnSpc>
            </a:pPr>
            <a:r>
              <a:rPr lang="en-US" sz="2400" dirty="0" smtClean="0"/>
              <a:t>Optimization</a:t>
            </a:r>
          </a:p>
          <a:p>
            <a:pPr lvl="1">
              <a:lnSpc>
                <a:spcPct val="90000"/>
              </a:lnSpc>
            </a:pPr>
            <a:r>
              <a:rPr lang="en-US" sz="1800" dirty="0" smtClean="0"/>
              <a:t>Many parameters have “hidden” relationships that can be the basis of optimization</a:t>
            </a:r>
          </a:p>
          <a:p>
            <a:pPr lvl="1">
              <a:lnSpc>
                <a:spcPct val="90000"/>
              </a:lnSpc>
            </a:pPr>
            <a:endParaRPr lang="en-US" sz="1800" dirty="0"/>
          </a:p>
          <a:p>
            <a:pPr>
              <a:lnSpc>
                <a:spcPct val="90000"/>
              </a:lnSpc>
            </a:pPr>
            <a:r>
              <a:rPr lang="en-US" sz="2400" dirty="0" smtClean="0"/>
              <a:t>Pattern Generation </a:t>
            </a:r>
          </a:p>
          <a:p>
            <a:pPr lvl="1">
              <a:lnSpc>
                <a:spcPct val="90000"/>
              </a:lnSpc>
            </a:pPr>
            <a:r>
              <a:rPr lang="en-US" sz="1800" dirty="0" smtClean="0"/>
              <a:t>Generating </a:t>
            </a:r>
            <a:r>
              <a:rPr lang="en-US" sz="1800" dirty="0"/>
              <a:t>images or motion </a:t>
            </a:r>
            <a:r>
              <a:rPr lang="en-US" sz="1800" dirty="0" smtClean="0"/>
              <a:t>sequences</a:t>
            </a:r>
          </a:p>
          <a:p>
            <a:pPr lvl="1">
              <a:lnSpc>
                <a:spcPct val="90000"/>
              </a:lnSpc>
            </a:pPr>
            <a:endParaRPr lang="en-US" sz="1800" dirty="0">
              <a:solidFill>
                <a:srgbClr val="3333CC"/>
              </a:solidFill>
            </a:endParaRPr>
          </a:p>
          <a:p>
            <a:pPr>
              <a:lnSpc>
                <a:spcPct val="90000"/>
              </a:lnSpc>
            </a:pPr>
            <a:r>
              <a:rPr lang="en-US" sz="2400" dirty="0" smtClean="0"/>
              <a:t>Anomaly Detection</a:t>
            </a:r>
          </a:p>
          <a:p>
            <a:pPr lvl="1">
              <a:lnSpc>
                <a:spcPct val="90000"/>
              </a:lnSpc>
            </a:pPr>
            <a:r>
              <a:rPr lang="en-US" sz="1700" dirty="0" smtClean="0"/>
              <a:t>Unusual patterns in the telemetry from physical and/or virtual plants (e.g., data centers)</a:t>
            </a:r>
            <a:endParaRPr lang="en-US" sz="1700" dirty="0"/>
          </a:p>
          <a:p>
            <a:pPr lvl="1">
              <a:lnSpc>
                <a:spcPct val="90000"/>
              </a:lnSpc>
            </a:pPr>
            <a:r>
              <a:rPr lang="en-US" sz="1700" dirty="0"/>
              <a:t>Unusual sequences of credit card transactions </a:t>
            </a:r>
          </a:p>
          <a:p>
            <a:pPr lvl="1">
              <a:lnSpc>
                <a:spcPct val="90000"/>
              </a:lnSpc>
            </a:pPr>
            <a:r>
              <a:rPr lang="en-US" sz="1700" dirty="0"/>
              <a:t>Unusual patterns of sensor </a:t>
            </a:r>
            <a:r>
              <a:rPr lang="en-US" sz="1700" dirty="0" smtClean="0"/>
              <a:t>data from </a:t>
            </a:r>
            <a:r>
              <a:rPr lang="en-US" sz="1700" dirty="0"/>
              <a:t>a nuclear power plant </a:t>
            </a:r>
            <a:endParaRPr lang="en-US" sz="1700" dirty="0" smtClean="0"/>
          </a:p>
          <a:p>
            <a:pPr lvl="2">
              <a:lnSpc>
                <a:spcPct val="90000"/>
              </a:lnSpc>
            </a:pPr>
            <a:r>
              <a:rPr lang="en-US" sz="1400" dirty="0" smtClean="0"/>
              <a:t>or </a:t>
            </a:r>
            <a:r>
              <a:rPr lang="en-US" sz="1400" dirty="0"/>
              <a:t>unusual sound in your car </a:t>
            </a:r>
            <a:r>
              <a:rPr lang="en-US" sz="1400" dirty="0" smtClean="0"/>
              <a:t>engine</a:t>
            </a:r>
            <a:r>
              <a:rPr lang="en-US" sz="1400" dirty="0"/>
              <a:t> </a:t>
            </a:r>
            <a:r>
              <a:rPr lang="en-US" sz="1400" dirty="0" smtClean="0"/>
              <a:t>or …</a:t>
            </a:r>
          </a:p>
          <a:p>
            <a:pPr lvl="1">
              <a:lnSpc>
                <a:spcPct val="90000"/>
              </a:lnSpc>
            </a:pPr>
            <a:endParaRPr lang="en-US" sz="1800" dirty="0"/>
          </a:p>
          <a:p>
            <a:pPr>
              <a:lnSpc>
                <a:spcPct val="90000"/>
              </a:lnSpc>
            </a:pPr>
            <a:r>
              <a:rPr lang="en-US" sz="2400" dirty="0" smtClean="0"/>
              <a:t>Prediction</a:t>
            </a:r>
            <a:endParaRPr lang="en-US" sz="2400" dirty="0"/>
          </a:p>
          <a:p>
            <a:pPr lvl="1">
              <a:lnSpc>
                <a:spcPct val="90000"/>
              </a:lnSpc>
            </a:pPr>
            <a:r>
              <a:rPr lang="en-US" sz="1800" dirty="0"/>
              <a:t>Future stock prices or currency exchange rates </a:t>
            </a:r>
            <a:endParaRPr lang="en-US" sz="1800" dirty="0" smtClean="0"/>
          </a:p>
        </p:txBody>
      </p:sp>
    </p:spTree>
    <p:extLst>
      <p:ext uri="{BB962C8B-B14F-4D97-AF65-F5344CB8AC3E}">
        <p14:creationId xmlns:p14="http://schemas.microsoft.com/office/powerpoint/2010/main" val="853026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35215" y="274638"/>
            <a:ext cx="8726493" cy="1143000"/>
          </a:xfrm>
        </p:spPr>
        <p:txBody>
          <a:bodyPr>
            <a:normAutofit/>
          </a:bodyPr>
          <a:lstStyle/>
          <a:p>
            <a:r>
              <a:rPr lang="en-US" sz="4000" dirty="0" smtClean="0"/>
              <a:t>Machine Learning is a form of </a:t>
            </a:r>
            <a:r>
              <a:rPr lang="en-US" sz="4000" i="1" dirty="0" smtClean="0"/>
              <a:t>Induction</a:t>
            </a:r>
            <a:endParaRPr lang="en-US" sz="4000" i="1" dirty="0"/>
          </a:p>
        </p:txBody>
      </p:sp>
      <p:sp>
        <p:nvSpPr>
          <p:cNvPr id="22531" name="Rectangle 3"/>
          <p:cNvSpPr>
            <a:spLocks noGrp="1" noChangeArrowheads="1"/>
          </p:cNvSpPr>
          <p:nvPr>
            <p:ph type="body" idx="1"/>
          </p:nvPr>
        </p:nvSpPr>
        <p:spPr>
          <a:xfrm>
            <a:off x="457200" y="1205329"/>
            <a:ext cx="8229600" cy="5380934"/>
          </a:xfrm>
        </p:spPr>
        <p:txBody>
          <a:bodyPr>
            <a:normAutofit fontScale="77500" lnSpcReduction="20000"/>
          </a:bodyPr>
          <a:lstStyle/>
          <a:p>
            <a:pPr marL="0" indent="0">
              <a:buNone/>
            </a:pPr>
            <a:endParaRPr lang="en-US" b="1" dirty="0"/>
          </a:p>
          <a:p>
            <a:r>
              <a:rPr lang="en-US" sz="3600" dirty="0" smtClean="0"/>
              <a:t>Given </a:t>
            </a:r>
            <a:r>
              <a:rPr lang="en-US" sz="3600" dirty="0"/>
              <a:t>examples of a function </a:t>
            </a:r>
            <a:r>
              <a:rPr lang="en-US" sz="3600" i="1" dirty="0" smtClean="0"/>
              <a:t>(x, </a:t>
            </a:r>
            <a:r>
              <a:rPr lang="en-US" sz="3600" i="1" dirty="0"/>
              <a:t>f</a:t>
            </a:r>
            <a:r>
              <a:rPr lang="en-US" sz="3600" i="1" dirty="0" smtClean="0"/>
              <a:t>(</a:t>
            </a:r>
            <a:r>
              <a:rPr lang="en-US" sz="3600" i="1" dirty="0"/>
              <a:t>x</a:t>
            </a:r>
            <a:r>
              <a:rPr lang="en-US" sz="3600" i="1" dirty="0" smtClean="0"/>
              <a:t>))</a:t>
            </a:r>
          </a:p>
          <a:p>
            <a:pPr lvl="1"/>
            <a:r>
              <a:rPr lang="en-US" sz="3100" dirty="0" smtClean="0"/>
              <a:t>Supervised learning (because we’re given </a:t>
            </a:r>
            <a:r>
              <a:rPr lang="en-US" sz="3100" i="1" dirty="0" smtClean="0"/>
              <a:t>f(x</a:t>
            </a:r>
            <a:r>
              <a:rPr lang="en-US" sz="3100" dirty="0" smtClean="0"/>
              <a:t>))</a:t>
            </a:r>
          </a:p>
          <a:p>
            <a:pPr lvl="1"/>
            <a:r>
              <a:rPr lang="en-US" sz="3100" dirty="0" smtClean="0"/>
              <a:t>Don’t explicitly know </a:t>
            </a:r>
            <a:r>
              <a:rPr lang="en-US" sz="3100" i="1" dirty="0" smtClean="0"/>
              <a:t>f</a:t>
            </a:r>
            <a:r>
              <a:rPr lang="en-US" sz="3100" i="1" dirty="0" smtClean="0">
                <a:solidFill>
                  <a:srgbClr val="FF0000"/>
                </a:solidFill>
              </a:rPr>
              <a:t> </a:t>
            </a:r>
          </a:p>
          <a:p>
            <a:pPr lvl="2"/>
            <a:r>
              <a:rPr lang="en-US" sz="2700" dirty="0"/>
              <a:t>R</a:t>
            </a:r>
            <a:r>
              <a:rPr lang="en-US" sz="2700" dirty="0" smtClean="0"/>
              <a:t>ather, trying to learn</a:t>
            </a:r>
            <a:r>
              <a:rPr lang="en-US" sz="2700" i="1" dirty="0" smtClean="0"/>
              <a:t> f </a:t>
            </a:r>
            <a:r>
              <a:rPr lang="en-US" sz="2700" dirty="0" smtClean="0"/>
              <a:t>from the data</a:t>
            </a:r>
          </a:p>
          <a:p>
            <a:pPr lvl="1"/>
            <a:r>
              <a:rPr lang="en-US" sz="3100" dirty="0" smtClean="0"/>
              <a:t>Labeled data set (i.e., the </a:t>
            </a:r>
            <a:r>
              <a:rPr lang="en-US" sz="3100" i="1" dirty="0" smtClean="0"/>
              <a:t>f(x</a:t>
            </a:r>
            <a:r>
              <a:rPr lang="en-US" sz="3100" dirty="0" smtClean="0"/>
              <a:t>)’s)</a:t>
            </a:r>
          </a:p>
          <a:p>
            <a:pPr lvl="1"/>
            <a:r>
              <a:rPr lang="en-US" sz="3100" dirty="0"/>
              <a:t>Training set may be noisy, e.g.</a:t>
            </a:r>
            <a:r>
              <a:rPr lang="en-US" sz="3100" i="1" dirty="0"/>
              <a:t>, (x, (f(x) + ε)</a:t>
            </a:r>
            <a:r>
              <a:rPr lang="en-US" sz="3100" i="1" dirty="0" smtClean="0"/>
              <a:t>)</a:t>
            </a:r>
            <a:endParaRPr lang="en-US" sz="3100" dirty="0" smtClean="0"/>
          </a:p>
          <a:p>
            <a:pPr lvl="1"/>
            <a:r>
              <a:rPr lang="en-US" sz="3100" dirty="0" smtClean="0"/>
              <a:t>Notation: (x</a:t>
            </a:r>
            <a:r>
              <a:rPr lang="en-US" sz="3100" baseline="-25000" dirty="0" smtClean="0"/>
              <a:t>i</a:t>
            </a:r>
            <a:r>
              <a:rPr lang="en-US" sz="3100" dirty="0" smtClean="0"/>
              <a:t>, f(x</a:t>
            </a:r>
            <a:r>
              <a:rPr lang="en-US" sz="3100" baseline="-25000" dirty="0" smtClean="0"/>
              <a:t>i</a:t>
            </a:r>
            <a:r>
              <a:rPr lang="en-US" sz="3100" dirty="0" smtClean="0"/>
              <a:t>)) denoted (x</a:t>
            </a:r>
            <a:r>
              <a:rPr lang="en-US" sz="3100" baseline="30000" dirty="0" smtClean="0"/>
              <a:t>(i)</a:t>
            </a:r>
            <a:r>
              <a:rPr lang="en-US" sz="3100" dirty="0" smtClean="0"/>
              <a:t>,y</a:t>
            </a:r>
            <a:r>
              <a:rPr lang="en-US" sz="3100" baseline="30000" dirty="0" smtClean="0"/>
              <a:t>(i)</a:t>
            </a:r>
            <a:r>
              <a:rPr lang="en-US" sz="3100" dirty="0" smtClean="0"/>
              <a:t>)</a:t>
            </a:r>
          </a:p>
          <a:p>
            <a:pPr lvl="1"/>
            <a:r>
              <a:rPr lang="en-US" sz="3100" dirty="0"/>
              <a:t>y</a:t>
            </a:r>
            <a:r>
              <a:rPr lang="en-US" sz="3100" baseline="30000" dirty="0" smtClean="0"/>
              <a:t>(i)</a:t>
            </a:r>
            <a:r>
              <a:rPr lang="en-US" sz="3100" dirty="0" smtClean="0"/>
              <a:t> sometimes called t</a:t>
            </a:r>
            <a:r>
              <a:rPr lang="en-US" sz="3100" baseline="-25000" dirty="0" smtClean="0"/>
              <a:t>i</a:t>
            </a:r>
            <a:r>
              <a:rPr lang="en-US" sz="3100" dirty="0" smtClean="0"/>
              <a:t> (t for “target”)</a:t>
            </a:r>
          </a:p>
          <a:p>
            <a:endParaRPr lang="en-US" sz="3600" i="1" dirty="0"/>
          </a:p>
          <a:p>
            <a:r>
              <a:rPr lang="en-US" sz="3600" dirty="0"/>
              <a:t>Predict function</a:t>
            </a:r>
            <a:r>
              <a:rPr lang="en-US" sz="3600" i="1" dirty="0"/>
              <a:t> </a:t>
            </a:r>
            <a:r>
              <a:rPr lang="en-US" sz="3600" b="1" i="1" dirty="0" smtClean="0">
                <a:solidFill>
                  <a:srgbClr val="FF0000"/>
                </a:solidFill>
              </a:rPr>
              <a:t>f(</a:t>
            </a:r>
            <a:r>
              <a:rPr lang="en-US" sz="3600" b="1" i="1" dirty="0">
                <a:solidFill>
                  <a:srgbClr val="FF0000"/>
                </a:solidFill>
              </a:rPr>
              <a:t>x</a:t>
            </a:r>
            <a:r>
              <a:rPr lang="en-US" sz="3600" b="1" i="1" dirty="0" smtClean="0">
                <a:solidFill>
                  <a:srgbClr val="FF0000"/>
                </a:solidFill>
              </a:rPr>
              <a:t>)</a:t>
            </a:r>
            <a:r>
              <a:rPr lang="en-US" sz="3600" i="1" dirty="0" smtClean="0"/>
              <a:t> </a:t>
            </a:r>
            <a:r>
              <a:rPr lang="en-US" sz="3600" dirty="0"/>
              <a:t>for new examples</a:t>
            </a:r>
            <a:r>
              <a:rPr lang="en-US" sz="3600" i="1" dirty="0"/>
              <a:t> </a:t>
            </a:r>
            <a:r>
              <a:rPr lang="en-US" sz="3600" i="1" dirty="0" smtClean="0"/>
              <a:t>x</a:t>
            </a:r>
            <a:endParaRPr lang="en-US" sz="3600" i="1" dirty="0"/>
          </a:p>
          <a:p>
            <a:pPr lvl="1"/>
            <a:r>
              <a:rPr lang="en-US" sz="3100" dirty="0" smtClean="0"/>
              <a:t>Discrimination/Prediction (Regression):  </a:t>
            </a:r>
            <a:r>
              <a:rPr lang="en-US" sz="3100" i="1" dirty="0" smtClean="0"/>
              <a:t>f(x)</a:t>
            </a:r>
            <a:r>
              <a:rPr lang="en-US" sz="3100" dirty="0" smtClean="0"/>
              <a:t> continuous</a:t>
            </a:r>
          </a:p>
          <a:p>
            <a:pPr lvl="1"/>
            <a:r>
              <a:rPr lang="en-US" sz="3100" dirty="0" smtClean="0"/>
              <a:t>Classification</a:t>
            </a:r>
            <a:r>
              <a:rPr lang="en-US" sz="3100" i="1" dirty="0" smtClean="0"/>
              <a:t>: f(x)</a:t>
            </a:r>
            <a:r>
              <a:rPr lang="en-US" sz="3100" dirty="0" smtClean="0"/>
              <a:t> discrete</a:t>
            </a:r>
            <a:endParaRPr lang="en-US" sz="3100" i="1" dirty="0" smtClean="0"/>
          </a:p>
          <a:p>
            <a:pPr lvl="1"/>
            <a:r>
              <a:rPr lang="en-US" sz="3100" dirty="0" smtClean="0"/>
              <a:t>Estimation</a:t>
            </a:r>
            <a:r>
              <a:rPr lang="en-US" sz="3100" i="1" dirty="0" smtClean="0"/>
              <a:t>: f(</a:t>
            </a:r>
            <a:r>
              <a:rPr lang="en-US" sz="3100" i="1" dirty="0"/>
              <a:t>x</a:t>
            </a:r>
            <a:r>
              <a:rPr lang="en-US" sz="3100" i="1" dirty="0" smtClean="0"/>
              <a:t>)</a:t>
            </a:r>
            <a:r>
              <a:rPr lang="en-US" sz="3100" dirty="0" smtClean="0"/>
              <a:t> </a:t>
            </a:r>
            <a:r>
              <a:rPr lang="en-US" sz="3100" dirty="0"/>
              <a:t>= P</a:t>
            </a:r>
            <a:r>
              <a:rPr lang="en-US" sz="3100" dirty="0" smtClean="0"/>
              <a:t>(Y = c|</a:t>
            </a:r>
            <a:r>
              <a:rPr lang="en-US" sz="3100" i="1" dirty="0"/>
              <a:t>x</a:t>
            </a:r>
            <a:r>
              <a:rPr lang="en-US" sz="3100" dirty="0" smtClean="0"/>
              <a:t>) for some class c</a:t>
            </a:r>
            <a:endParaRPr lang="en-US" sz="3100" dirty="0"/>
          </a:p>
        </p:txBody>
      </p:sp>
    </p:spTree>
    <p:extLst>
      <p:ext uri="{BB962C8B-B14F-4D97-AF65-F5344CB8AC3E}">
        <p14:creationId xmlns:p14="http://schemas.microsoft.com/office/powerpoint/2010/main" val="15672743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53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53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53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531">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53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normAutofit fontScale="90000"/>
          </a:bodyPr>
          <a:lstStyle/>
          <a:p>
            <a:r>
              <a:rPr lang="en-US" dirty="0" smtClean="0"/>
              <a:t>Deep Feed Forward Neural Nets </a:t>
            </a:r>
            <a:br>
              <a:rPr lang="en-US" dirty="0" smtClean="0"/>
            </a:br>
            <a:r>
              <a:rPr lang="en-US" sz="3100" dirty="0"/>
              <a:t>(</a:t>
            </a:r>
            <a:r>
              <a:rPr lang="en-US" sz="3100" dirty="0" smtClean="0"/>
              <a:t>in 1 Slide (</a:t>
            </a:r>
            <a:r>
              <a:rPr lang="en-US" sz="3100" dirty="0" smtClean="0">
                <a:sym typeface="Wingdings"/>
              </a:rPr>
              <a:t>))</a:t>
            </a:r>
            <a:endParaRPr lang="en-US" sz="3100" dirty="0"/>
          </a:p>
        </p:txBody>
      </p:sp>
      <p:pic>
        <p:nvPicPr>
          <p:cNvPr id="6" name="Picture 5" descr="N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634" y="1417638"/>
            <a:ext cx="3852059" cy="2481676"/>
          </a:xfrm>
          <a:prstGeom prst="rect">
            <a:avLst/>
          </a:prstGeom>
        </p:spPr>
      </p:pic>
      <p:pic>
        <p:nvPicPr>
          <p:cNvPr id="10" name="Picture 9" descr="activation_func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34" y="3771402"/>
            <a:ext cx="3613701" cy="2770773"/>
          </a:xfrm>
          <a:prstGeom prst="rect">
            <a:avLst/>
          </a:prstGeom>
        </p:spPr>
      </p:pic>
      <p:pic>
        <p:nvPicPr>
          <p:cNvPr id="3" name="Picture 2" descr="Error_surface_of_a_linear_neuron_with_two_input_weigh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827" y="4683804"/>
            <a:ext cx="3888243" cy="2168107"/>
          </a:xfrm>
          <a:prstGeom prst="rect">
            <a:avLst/>
          </a:prstGeom>
        </p:spPr>
      </p:pic>
      <p:sp>
        <p:nvSpPr>
          <p:cNvPr id="4" name="TextBox 3"/>
          <p:cNvSpPr txBox="1"/>
          <p:nvPr/>
        </p:nvSpPr>
        <p:spPr>
          <a:xfrm>
            <a:off x="450331" y="5299812"/>
            <a:ext cx="3940201" cy="523220"/>
          </a:xfrm>
          <a:prstGeom prst="rect">
            <a:avLst/>
          </a:prstGeom>
          <a:noFill/>
        </p:spPr>
        <p:txBody>
          <a:bodyPr wrap="none" rtlCol="0">
            <a:spAutoFit/>
          </a:bodyPr>
          <a:lstStyle/>
          <a:p>
            <a:r>
              <a:rPr lang="en-US" sz="2800" b="1" dirty="0" smtClean="0"/>
              <a:t>So what then is learning?</a:t>
            </a:r>
            <a:endParaRPr lang="en-US" sz="2800" b="1" dirty="0"/>
          </a:p>
        </p:txBody>
      </p:sp>
      <p:sp>
        <p:nvSpPr>
          <p:cNvPr id="9" name="TextBox 8"/>
          <p:cNvSpPr txBox="1"/>
          <p:nvPr/>
        </p:nvSpPr>
        <p:spPr>
          <a:xfrm rot="19642046">
            <a:off x="5633789" y="3431771"/>
            <a:ext cx="34518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Where do the weights come from?</a:t>
            </a:r>
            <a:endParaRPr lang="en-US" dirty="0"/>
          </a:p>
        </p:txBody>
      </p:sp>
      <p:grpSp>
        <p:nvGrpSpPr>
          <p:cNvPr id="26" name="Group 25"/>
          <p:cNvGrpSpPr/>
          <p:nvPr/>
        </p:nvGrpSpPr>
        <p:grpSpPr>
          <a:xfrm>
            <a:off x="97693" y="1417638"/>
            <a:ext cx="5413722" cy="3010542"/>
            <a:chOff x="97693" y="1417638"/>
            <a:chExt cx="5413722" cy="3010542"/>
          </a:xfrm>
        </p:grpSpPr>
        <p:grpSp>
          <p:nvGrpSpPr>
            <p:cNvPr id="21" name="Group 20"/>
            <p:cNvGrpSpPr/>
            <p:nvPr/>
          </p:nvGrpSpPr>
          <p:grpSpPr>
            <a:xfrm>
              <a:off x="97693" y="1417638"/>
              <a:ext cx="5413722" cy="3010542"/>
              <a:chOff x="97693" y="1417638"/>
              <a:chExt cx="5413722" cy="3010542"/>
            </a:xfrm>
          </p:grpSpPr>
          <p:grpSp>
            <p:nvGrpSpPr>
              <p:cNvPr id="12" name="Group 11"/>
              <p:cNvGrpSpPr/>
              <p:nvPr/>
            </p:nvGrpSpPr>
            <p:grpSpPr>
              <a:xfrm>
                <a:off x="97693" y="1417638"/>
                <a:ext cx="5192275" cy="3010542"/>
                <a:chOff x="97693" y="1417638"/>
                <a:chExt cx="5192275" cy="3010542"/>
              </a:xfrm>
            </p:grpSpPr>
            <p:pic>
              <p:nvPicPr>
                <p:cNvPr id="8" name="Picture 7" descr="NN1_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93" y="1417638"/>
                  <a:ext cx="4640216" cy="3010542"/>
                </a:xfrm>
                <a:prstGeom prst="rect">
                  <a:avLst/>
                </a:prstGeom>
              </p:spPr>
            </p:pic>
            <p:sp>
              <p:nvSpPr>
                <p:cNvPr id="11" name="TextBox 10"/>
                <p:cNvSpPr txBox="1"/>
                <p:nvPr/>
              </p:nvSpPr>
              <p:spPr>
                <a:xfrm>
                  <a:off x="4620163" y="2785056"/>
                  <a:ext cx="66980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i="1" dirty="0" err="1" smtClean="0"/>
                    <a:t>h</a:t>
                  </a:r>
                  <a:r>
                    <a:rPr lang="en-US" sz="1400" baseline="-25000" dirty="0" err="1" smtClean="0"/>
                    <a:t>θ</a:t>
                  </a:r>
                  <a:r>
                    <a:rPr lang="en-US" sz="1400" i="1" dirty="0" smtClean="0"/>
                    <a:t>(x</a:t>
                  </a:r>
                  <a:r>
                    <a:rPr lang="en-US" sz="1400" i="1" baseline="30000" dirty="0" smtClean="0"/>
                    <a:t>(</a:t>
                  </a:r>
                  <a:r>
                    <a:rPr lang="en-US" sz="1400" i="1" baseline="30000" dirty="0" err="1" smtClean="0"/>
                    <a:t>i</a:t>
                  </a:r>
                  <a:r>
                    <a:rPr lang="en-US" sz="1400" i="1" baseline="30000" dirty="0" smtClean="0"/>
                    <a:t>)</a:t>
                  </a:r>
                  <a:r>
                    <a:rPr lang="en-US" sz="1400" i="1" dirty="0" smtClean="0"/>
                    <a:t>)</a:t>
                  </a:r>
                  <a:endParaRPr lang="en-US" sz="1400" i="1" baseline="-25000" dirty="0"/>
                </a:p>
              </p:txBody>
            </p:sp>
          </p:grpSp>
          <p:cxnSp>
            <p:nvCxnSpPr>
              <p:cNvPr id="18" name="Straight Arrow Connector 17"/>
              <p:cNvCxnSpPr/>
              <p:nvPr/>
            </p:nvCxnSpPr>
            <p:spPr>
              <a:xfrm flipV="1">
                <a:off x="4956767" y="3228332"/>
                <a:ext cx="0" cy="38810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23858" y="3616437"/>
                <a:ext cx="1087557" cy="338554"/>
              </a:xfrm>
              <a:prstGeom prst="rect">
                <a:avLst/>
              </a:prstGeom>
              <a:noFill/>
            </p:spPr>
            <p:txBody>
              <a:bodyPr wrap="none" rtlCol="0">
                <a:spAutoFit/>
              </a:bodyPr>
              <a:lstStyle/>
              <a:p>
                <a:r>
                  <a:rPr lang="en-US" sz="1600" dirty="0"/>
                  <a:t>hypothesis</a:t>
                </a:r>
                <a:endParaRPr lang="en-US" dirty="0"/>
              </a:p>
            </p:txBody>
          </p:sp>
        </p:grpSp>
        <p:sp>
          <p:nvSpPr>
            <p:cNvPr id="25" name="TextBox 24"/>
            <p:cNvSpPr txBox="1"/>
            <p:nvPr/>
          </p:nvSpPr>
          <p:spPr>
            <a:xfrm>
              <a:off x="4620163" y="2348574"/>
              <a:ext cx="740665" cy="307777"/>
            </a:xfrm>
            <a:prstGeom prst="rect">
              <a:avLst/>
            </a:prstGeom>
            <a:noFill/>
          </p:spPr>
          <p:txBody>
            <a:bodyPr wrap="none" rtlCol="0">
              <a:spAutoFit/>
            </a:bodyPr>
            <a:lstStyle/>
            <a:p>
              <a:r>
                <a:rPr lang="en-US" sz="1400" i="1" dirty="0" smtClean="0"/>
                <a:t>(x</a:t>
              </a:r>
              <a:r>
                <a:rPr lang="en-US" sz="1400" i="1" baseline="30000" dirty="0" smtClean="0"/>
                <a:t>(</a:t>
              </a:r>
              <a:r>
                <a:rPr lang="en-US" sz="1400" i="1" baseline="30000" dirty="0" err="1" smtClean="0"/>
                <a:t>i</a:t>
              </a:r>
              <a:r>
                <a:rPr lang="en-US" sz="1400" i="1" baseline="30000" dirty="0" smtClean="0"/>
                <a:t>)</a:t>
              </a:r>
              <a:r>
                <a:rPr lang="en-US" sz="1400" i="1" dirty="0" smtClean="0"/>
                <a:t>,y</a:t>
              </a:r>
              <a:r>
                <a:rPr lang="en-US" sz="1400" i="1" baseline="30000" dirty="0" smtClean="0"/>
                <a:t>(</a:t>
              </a:r>
              <a:r>
                <a:rPr lang="en-US" sz="1400" i="1" baseline="30000" dirty="0" err="1" smtClean="0"/>
                <a:t>i</a:t>
              </a:r>
              <a:r>
                <a:rPr lang="en-US" sz="1400" i="1" baseline="30000" dirty="0" smtClean="0"/>
                <a:t>)</a:t>
              </a:r>
              <a:r>
                <a:rPr lang="en-US" sz="1400" i="1" dirty="0" smtClean="0"/>
                <a:t>)</a:t>
              </a:r>
              <a:endParaRPr lang="en-US" sz="1400" i="1" dirty="0"/>
            </a:p>
          </p:txBody>
        </p:sp>
      </p:grpSp>
      <p:grpSp>
        <p:nvGrpSpPr>
          <p:cNvPr id="24" name="Group 23"/>
          <p:cNvGrpSpPr/>
          <p:nvPr/>
        </p:nvGrpSpPr>
        <p:grpSpPr>
          <a:xfrm>
            <a:off x="252872" y="3228332"/>
            <a:ext cx="5349767" cy="3313843"/>
            <a:chOff x="252872" y="3228332"/>
            <a:chExt cx="5349767" cy="3313843"/>
          </a:xfrm>
        </p:grpSpPr>
        <p:grpSp>
          <p:nvGrpSpPr>
            <p:cNvPr id="14" name="Group 13"/>
            <p:cNvGrpSpPr/>
            <p:nvPr/>
          </p:nvGrpSpPr>
          <p:grpSpPr>
            <a:xfrm>
              <a:off x="252872" y="5248339"/>
              <a:ext cx="5349767" cy="1293836"/>
              <a:chOff x="252872" y="5299812"/>
              <a:chExt cx="5349767" cy="1293836"/>
            </a:xfrm>
          </p:grpSpPr>
          <p:pic>
            <p:nvPicPr>
              <p:cNvPr id="7" name="Picture 6" descr="cost_func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2" y="5299812"/>
                <a:ext cx="4137660" cy="701040"/>
              </a:xfrm>
              <a:prstGeom prst="rect">
                <a:avLst/>
              </a:prstGeom>
            </p:spPr>
          </p:pic>
          <p:sp>
            <p:nvSpPr>
              <p:cNvPr id="13" name="TextBox 12"/>
              <p:cNvSpPr txBox="1"/>
              <p:nvPr/>
            </p:nvSpPr>
            <p:spPr>
              <a:xfrm>
                <a:off x="252872" y="5947317"/>
                <a:ext cx="5349767" cy="646331"/>
              </a:xfrm>
              <a:prstGeom prst="rect">
                <a:avLst/>
              </a:prstGeom>
              <a:noFill/>
            </p:spPr>
            <p:txBody>
              <a:bodyPr wrap="none" rtlCol="0">
                <a:spAutoFit/>
              </a:bodyPr>
              <a:lstStyle/>
              <a:p>
                <a:r>
                  <a:rPr lang="en-US" dirty="0" smtClean="0"/>
                  <a:t>Learning is adjusting the </a:t>
                </a:r>
                <a:r>
                  <a:rPr lang="en-US" dirty="0" err="1" smtClean="0"/>
                  <a:t>w</a:t>
                </a:r>
                <a:r>
                  <a:rPr lang="en-US" baseline="-25000" dirty="0" err="1" smtClean="0"/>
                  <a:t>i,j</a:t>
                </a:r>
                <a:r>
                  <a:rPr lang="en-US" dirty="0" err="1" smtClean="0"/>
                  <a:t>’s</a:t>
                </a:r>
                <a:r>
                  <a:rPr lang="en-US" dirty="0" smtClean="0"/>
                  <a:t> such that the cost</a:t>
                </a:r>
              </a:p>
              <a:p>
                <a:r>
                  <a:rPr lang="en-US" dirty="0" smtClean="0"/>
                  <a:t>function </a:t>
                </a:r>
                <a:r>
                  <a:rPr lang="en-US" i="1" dirty="0" smtClean="0"/>
                  <a:t>J(</a:t>
                </a:r>
                <a:r>
                  <a:rPr lang="en-US" b="1" dirty="0" err="1" smtClean="0"/>
                  <a:t>θ</a:t>
                </a:r>
                <a:r>
                  <a:rPr lang="en-US" i="1" dirty="0" smtClean="0"/>
                  <a:t>)</a:t>
                </a:r>
                <a:r>
                  <a:rPr lang="en-US" dirty="0" smtClean="0"/>
                  <a:t> is minimized (a form of </a:t>
                </a:r>
                <a:r>
                  <a:rPr lang="en-US" dirty="0" err="1" smtClean="0"/>
                  <a:t>Hebbian</a:t>
                </a:r>
                <a:r>
                  <a:rPr lang="en-US" smtClean="0"/>
                  <a:t> </a:t>
                </a:r>
                <a:r>
                  <a:rPr lang="en-US" smtClean="0"/>
                  <a:t>learning)</a:t>
                </a:r>
                <a:endParaRPr lang="en-US" dirty="0"/>
              </a:p>
            </p:txBody>
          </p:sp>
        </p:grpSp>
        <p:cxnSp>
          <p:nvCxnSpPr>
            <p:cNvPr id="23" name="Straight Arrow Connector 22"/>
            <p:cNvCxnSpPr/>
            <p:nvPr/>
          </p:nvCxnSpPr>
          <p:spPr>
            <a:xfrm flipV="1">
              <a:off x="3104594" y="3228332"/>
              <a:ext cx="1633315" cy="2071480"/>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96464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Propagation Cartoon</a:t>
            </a:r>
            <a:endParaRPr lang="en-US" dirty="0"/>
          </a:p>
        </p:txBody>
      </p:sp>
      <p:pic>
        <p:nvPicPr>
          <p:cNvPr id="4" name="Picture 3" descr="cartoon_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62" y="1453640"/>
            <a:ext cx="7827076" cy="5005187"/>
          </a:xfrm>
          <a:prstGeom prst="rect">
            <a:avLst/>
          </a:prstGeom>
        </p:spPr>
      </p:pic>
    </p:spTree>
    <p:extLst>
      <p:ext uri="{BB962C8B-B14F-4D97-AF65-F5344CB8AC3E}">
        <p14:creationId xmlns:p14="http://schemas.microsoft.com/office/powerpoint/2010/main" val="5041765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err="1" smtClean="0"/>
              <a:t>Backpropagation</a:t>
            </a:r>
            <a:r>
              <a:rPr lang="en-US" dirty="0" smtClean="0"/>
              <a:t> Cartoon</a:t>
            </a:r>
            <a:endParaRPr lang="en-US" dirty="0"/>
          </a:p>
        </p:txBody>
      </p:sp>
      <p:pic>
        <p:nvPicPr>
          <p:cNvPr id="4" name="Picture 3" descr="cartoon_backp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69" y="1710324"/>
            <a:ext cx="7030063" cy="3756732"/>
          </a:xfrm>
          <a:prstGeom prst="rect">
            <a:avLst/>
          </a:prstGeom>
        </p:spPr>
      </p:pic>
      <p:grpSp>
        <p:nvGrpSpPr>
          <p:cNvPr id="12" name="Group 11"/>
          <p:cNvGrpSpPr/>
          <p:nvPr/>
        </p:nvGrpSpPr>
        <p:grpSpPr>
          <a:xfrm>
            <a:off x="476250" y="5001891"/>
            <a:ext cx="8191500" cy="1856109"/>
            <a:chOff x="476250" y="5001891"/>
            <a:chExt cx="8191500" cy="1856109"/>
          </a:xfrm>
        </p:grpSpPr>
        <p:pic>
          <p:nvPicPr>
            <p:cNvPr id="6" name="Picture 5" descr="cross_entr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5429250"/>
              <a:ext cx="8191500" cy="1428750"/>
            </a:xfrm>
            <a:prstGeom prst="rect">
              <a:avLst/>
            </a:prstGeom>
          </p:spPr>
        </p:pic>
        <p:cxnSp>
          <p:nvCxnSpPr>
            <p:cNvPr id="11" name="Straight Arrow Connector 10"/>
            <p:cNvCxnSpPr/>
            <p:nvPr/>
          </p:nvCxnSpPr>
          <p:spPr>
            <a:xfrm flipV="1">
              <a:off x="4656267" y="5001891"/>
              <a:ext cx="1050404" cy="768315"/>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5" name="Picture 4" descr="hint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524000"/>
            <a:ext cx="7620000" cy="3810000"/>
          </a:xfrm>
          <a:prstGeom prst="rect">
            <a:avLst/>
          </a:prstGeom>
        </p:spPr>
      </p:pic>
      <p:sp>
        <p:nvSpPr>
          <p:cNvPr id="7" name="TextBox 6"/>
          <p:cNvSpPr txBox="1"/>
          <p:nvPr/>
        </p:nvSpPr>
        <p:spPr>
          <a:xfrm rot="19752427">
            <a:off x="6661" y="3162466"/>
            <a:ext cx="8910011"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hlinkClick r:id="rId5"/>
              </a:rPr>
              <a:t>http://chronicle.com/article/The-Believers/190147</a:t>
            </a:r>
            <a:endParaRPr lang="en-US" sz="3200" b="1" dirty="0"/>
          </a:p>
        </p:txBody>
      </p:sp>
    </p:spTree>
    <p:extLst>
      <p:ext uri="{BB962C8B-B14F-4D97-AF65-F5344CB8AC3E}">
        <p14:creationId xmlns:p14="http://schemas.microsoft.com/office/powerpoint/2010/main" val="1592591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Formally</a:t>
            </a:r>
            <a:br>
              <a:rPr lang="en-US" dirty="0" smtClean="0"/>
            </a:br>
            <a:r>
              <a:rPr lang="en-US" dirty="0" smtClean="0"/>
              <a:t>Empirical Risk Minimization</a:t>
            </a:r>
            <a:endParaRPr lang="en-US" dirty="0"/>
          </a:p>
        </p:txBody>
      </p:sp>
      <p:pic>
        <p:nvPicPr>
          <p:cNvPr id="4" name="Picture 3" descr="empirical_risk_minimization_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618"/>
            <a:ext cx="9144000" cy="5129828"/>
          </a:xfrm>
          <a:prstGeom prst="rect">
            <a:avLst/>
          </a:prstGeom>
        </p:spPr>
      </p:pic>
      <p:sp>
        <p:nvSpPr>
          <p:cNvPr id="3" name="TextBox 2"/>
          <p:cNvSpPr txBox="1"/>
          <p:nvPr/>
        </p:nvSpPr>
        <p:spPr>
          <a:xfrm>
            <a:off x="4461709" y="4204232"/>
            <a:ext cx="4682291" cy="338554"/>
          </a:xfrm>
          <a:prstGeom prst="rect">
            <a:avLst/>
          </a:prstGeom>
          <a:noFill/>
        </p:spPr>
        <p:txBody>
          <a:bodyPr wrap="none" rtlCol="0">
            <a:spAutoFit/>
          </a:bodyPr>
          <a:lstStyle/>
          <a:p>
            <a:r>
              <a:rPr lang="en-US" sz="1600" dirty="0" smtClean="0">
                <a:solidFill>
                  <a:srgbClr val="FF0000"/>
                </a:solidFill>
              </a:rPr>
              <a:t>(loss function also called “cost function” denoted </a:t>
            </a:r>
            <a:r>
              <a:rPr lang="en-US" sz="1600" i="1" dirty="0" smtClean="0">
                <a:solidFill>
                  <a:srgbClr val="FF0000"/>
                </a:solidFill>
              </a:rPr>
              <a:t>J</a:t>
            </a:r>
            <a:r>
              <a:rPr lang="en-US" sz="1600" dirty="0" smtClean="0">
                <a:solidFill>
                  <a:srgbClr val="FF0000"/>
                </a:solidFill>
              </a:rPr>
              <a:t>(θ))</a:t>
            </a:r>
            <a:endParaRPr lang="en-US" sz="1600" dirty="0">
              <a:solidFill>
                <a:srgbClr val="FF0000"/>
              </a:solidFill>
            </a:endParaRPr>
          </a:p>
        </p:txBody>
      </p:sp>
      <p:sp>
        <p:nvSpPr>
          <p:cNvPr id="5" name="TextBox 4"/>
          <p:cNvSpPr txBox="1"/>
          <p:nvPr/>
        </p:nvSpPr>
        <p:spPr>
          <a:xfrm>
            <a:off x="457200" y="6396335"/>
            <a:ext cx="7881484" cy="461665"/>
          </a:xfrm>
          <a:prstGeom prst="rect">
            <a:avLst/>
          </a:prstGeom>
          <a:noFill/>
        </p:spPr>
        <p:txBody>
          <a:bodyPr wrap="none" rtlCol="0">
            <a:spAutoFit/>
          </a:bodyPr>
          <a:lstStyle/>
          <a:p>
            <a:r>
              <a:rPr lang="en-US" sz="2400" b="1" dirty="0" smtClean="0">
                <a:solidFill>
                  <a:srgbClr val="FF0000"/>
                </a:solidFill>
              </a:rPr>
              <a:t>Any interesting cost function is complicated and non-convex</a:t>
            </a:r>
            <a:endParaRPr lang="en-US" sz="2400" b="1" dirty="0">
              <a:solidFill>
                <a:srgbClr val="FF0000"/>
              </a:solidFill>
            </a:endParaRPr>
          </a:p>
        </p:txBody>
      </p:sp>
      <p:sp>
        <p:nvSpPr>
          <p:cNvPr id="6" name="Rectangle 5"/>
          <p:cNvSpPr/>
          <p:nvPr/>
        </p:nvSpPr>
        <p:spPr>
          <a:xfrm>
            <a:off x="329231" y="5127330"/>
            <a:ext cx="4374069" cy="501757"/>
          </a:xfrm>
          <a:prstGeom prst="rect">
            <a:avLst/>
          </a:prstGeom>
          <a:solidFill>
            <a:srgbClr val="008000">
              <a:alpha val="3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357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274638"/>
            <a:ext cx="8420280" cy="1143000"/>
          </a:xfrm>
        </p:spPr>
        <p:txBody>
          <a:bodyPr>
            <a:noAutofit/>
          </a:bodyPr>
          <a:lstStyle/>
          <a:p>
            <a:r>
              <a:rPr lang="en-US" sz="3200" dirty="0" smtClean="0"/>
              <a:t>Solving the Risk (Cost) Minimization Problem</a:t>
            </a:r>
            <a:br>
              <a:rPr lang="en-US" sz="3200" dirty="0" smtClean="0"/>
            </a:br>
            <a:r>
              <a:rPr lang="en-US" sz="3200" i="1" dirty="0" smtClean="0"/>
              <a:t>Gradient Descent – Basic Idea</a:t>
            </a:r>
            <a:endParaRPr lang="en-US" sz="3200" i="1" dirty="0"/>
          </a:p>
        </p:txBody>
      </p:sp>
      <p:pic>
        <p:nvPicPr>
          <p:cNvPr id="4" name="Picture 3" descr="gradient_descent_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56" y="2034533"/>
            <a:ext cx="8390689" cy="4833385"/>
          </a:xfrm>
          <a:prstGeom prst="rect">
            <a:avLst/>
          </a:prstGeom>
        </p:spPr>
      </p:pic>
    </p:spTree>
    <p:extLst>
      <p:ext uri="{BB962C8B-B14F-4D97-AF65-F5344CB8AC3E}">
        <p14:creationId xmlns:p14="http://schemas.microsoft.com/office/powerpoint/2010/main" val="406296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751"/>
            <a:ext cx="8229600" cy="820306"/>
          </a:xfrm>
        </p:spPr>
        <p:txBody>
          <a:bodyPr>
            <a:normAutofit fontScale="90000"/>
          </a:bodyPr>
          <a:lstStyle/>
          <a:p>
            <a:r>
              <a:rPr lang="en-US" dirty="0" smtClean="0"/>
              <a:t>Gradient Descent Intuition 1</a:t>
            </a:r>
            <a:br>
              <a:rPr lang="en-US" dirty="0" smtClean="0"/>
            </a:br>
            <a:r>
              <a:rPr lang="en-US" dirty="0" smtClean="0"/>
              <a:t>Convex Cost Function</a:t>
            </a:r>
            <a:endParaRPr lang="en-US" dirty="0"/>
          </a:p>
        </p:txBody>
      </p:sp>
      <p:pic>
        <p:nvPicPr>
          <p:cNvPr id="4" name="Picture 3" descr="convex_cost_fun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38" y="1496703"/>
            <a:ext cx="7315524" cy="3291852"/>
          </a:xfrm>
          <a:prstGeom prst="rect">
            <a:avLst/>
          </a:prstGeom>
        </p:spPr>
      </p:pic>
      <p:sp>
        <p:nvSpPr>
          <p:cNvPr id="5" name="TextBox 4"/>
          <p:cNvSpPr txBox="1"/>
          <p:nvPr/>
        </p:nvSpPr>
        <p:spPr>
          <a:xfrm>
            <a:off x="576969" y="4788555"/>
            <a:ext cx="7906631" cy="1938992"/>
          </a:xfrm>
          <a:prstGeom prst="rect">
            <a:avLst/>
          </a:prstGeom>
          <a:noFill/>
        </p:spPr>
        <p:txBody>
          <a:bodyPr wrap="none" rtlCol="0">
            <a:spAutoFit/>
          </a:bodyPr>
          <a:lstStyle/>
          <a:p>
            <a:r>
              <a:rPr lang="en-US" sz="4000" b="1" dirty="0" smtClean="0">
                <a:solidFill>
                  <a:srgbClr val="FF0000"/>
                </a:solidFill>
              </a:rPr>
              <a:t>One of the many nice properties of</a:t>
            </a:r>
          </a:p>
          <a:p>
            <a:r>
              <a:rPr lang="en-US" sz="4000" b="1" dirty="0">
                <a:solidFill>
                  <a:srgbClr val="FF0000"/>
                </a:solidFill>
              </a:rPr>
              <a:t>c</a:t>
            </a:r>
            <a:r>
              <a:rPr lang="en-US" sz="4000" b="1" dirty="0" smtClean="0">
                <a:solidFill>
                  <a:srgbClr val="FF0000"/>
                </a:solidFill>
              </a:rPr>
              <a:t>onvexity is that any local minimum</a:t>
            </a:r>
          </a:p>
          <a:p>
            <a:r>
              <a:rPr lang="en-US" sz="4000" b="1" dirty="0">
                <a:solidFill>
                  <a:srgbClr val="FF0000"/>
                </a:solidFill>
              </a:rPr>
              <a:t>i</a:t>
            </a:r>
            <a:r>
              <a:rPr lang="en-US" sz="4000" b="1" dirty="0" smtClean="0">
                <a:solidFill>
                  <a:srgbClr val="FF0000"/>
                </a:solidFill>
              </a:rPr>
              <a:t>s also a global minimum </a:t>
            </a:r>
            <a:endParaRPr lang="en-US" sz="4000" b="1" dirty="0">
              <a:solidFill>
                <a:srgbClr val="FF0000"/>
              </a:solidFill>
            </a:endParaRPr>
          </a:p>
        </p:txBody>
      </p:sp>
    </p:spTree>
    <p:extLst>
      <p:ext uri="{BB962C8B-B14F-4D97-AF65-F5344CB8AC3E}">
        <p14:creationId xmlns:p14="http://schemas.microsoft.com/office/powerpoint/2010/main" val="1082110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Goals for this Talks</a:t>
            </a:r>
            <a:endParaRPr lang="en-US" sz="5400" dirty="0"/>
          </a:p>
        </p:txBody>
      </p:sp>
      <p:sp>
        <p:nvSpPr>
          <p:cNvPr id="5" name="TextBox 4"/>
          <p:cNvSpPr txBox="1"/>
          <p:nvPr/>
        </p:nvSpPr>
        <p:spPr>
          <a:xfrm>
            <a:off x="457200" y="2053514"/>
            <a:ext cx="8505528" cy="4154983"/>
          </a:xfrm>
          <a:prstGeom prst="rect">
            <a:avLst/>
          </a:prstGeom>
          <a:noFill/>
        </p:spPr>
        <p:txBody>
          <a:bodyPr wrap="none" rtlCol="0">
            <a:spAutoFit/>
          </a:bodyPr>
          <a:lstStyle/>
          <a:p>
            <a:r>
              <a:rPr lang="en-US" sz="4400" b="1" dirty="0"/>
              <a:t>To give us a basic common </a:t>
            </a:r>
            <a:endParaRPr lang="en-US" sz="4400" b="1" dirty="0" smtClean="0"/>
          </a:p>
          <a:p>
            <a:r>
              <a:rPr lang="en-US" sz="4400" b="1" dirty="0"/>
              <a:t>u</a:t>
            </a:r>
            <a:r>
              <a:rPr lang="en-US" sz="4400" b="1" dirty="0" smtClean="0"/>
              <a:t>nderstanding of Machine </a:t>
            </a:r>
            <a:r>
              <a:rPr lang="en-US" sz="4400" b="1" dirty="0"/>
              <a:t>L</a:t>
            </a:r>
            <a:r>
              <a:rPr lang="en-US" sz="4400" b="1" dirty="0" smtClean="0"/>
              <a:t>earning </a:t>
            </a:r>
          </a:p>
          <a:p>
            <a:r>
              <a:rPr lang="en-US" sz="4400" b="1" dirty="0"/>
              <a:t>a</a:t>
            </a:r>
            <a:r>
              <a:rPr lang="en-US" sz="4400" b="1" dirty="0" smtClean="0"/>
              <a:t>nd Software Defined Intelligence</a:t>
            </a:r>
          </a:p>
          <a:p>
            <a:r>
              <a:rPr lang="en-US" sz="4400" b="1" dirty="0" smtClean="0"/>
              <a:t>so that we can</a:t>
            </a:r>
            <a:r>
              <a:rPr lang="en-US" sz="4400" b="1" dirty="0"/>
              <a:t> </a:t>
            </a:r>
            <a:r>
              <a:rPr lang="en-US" sz="4400" b="1" dirty="0" smtClean="0"/>
              <a:t>discuss their</a:t>
            </a:r>
          </a:p>
          <a:p>
            <a:r>
              <a:rPr lang="en-US" sz="4400" b="1" dirty="0"/>
              <a:t>a</a:t>
            </a:r>
            <a:r>
              <a:rPr lang="en-US" sz="4400" b="1" dirty="0" smtClean="0"/>
              <a:t>pplication to Carrier Mobile use </a:t>
            </a:r>
          </a:p>
          <a:p>
            <a:r>
              <a:rPr lang="en-US" sz="4400" b="1" dirty="0"/>
              <a:t>c</a:t>
            </a:r>
            <a:r>
              <a:rPr lang="en-US" sz="4400" b="1" dirty="0" smtClean="0"/>
              <a:t>ases.</a:t>
            </a:r>
          </a:p>
        </p:txBody>
      </p:sp>
    </p:spTree>
    <p:extLst>
      <p:ext uri="{BB962C8B-B14F-4D97-AF65-F5344CB8AC3E}">
        <p14:creationId xmlns:p14="http://schemas.microsoft.com/office/powerpoint/2010/main" val="327594789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5559"/>
          </a:xfrm>
        </p:spPr>
        <p:txBody>
          <a:bodyPr>
            <a:normAutofit fontScale="90000"/>
          </a:bodyPr>
          <a:lstStyle/>
          <a:p>
            <a:r>
              <a:rPr lang="en-US" sz="4900" dirty="0" smtClean="0"/>
              <a:t>Gradient Decent Intuition 2</a:t>
            </a:r>
            <a:endParaRPr lang="en-US" dirty="0"/>
          </a:p>
        </p:txBody>
      </p:sp>
      <p:pic>
        <p:nvPicPr>
          <p:cNvPr id="4" name="Picture 3" descr="nonconv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48" y="1040197"/>
            <a:ext cx="7567705" cy="5252082"/>
          </a:xfrm>
          <a:prstGeom prst="rect">
            <a:avLst/>
          </a:prstGeom>
        </p:spPr>
      </p:pic>
      <p:sp>
        <p:nvSpPr>
          <p:cNvPr id="6" name="TextBox 5"/>
          <p:cNvSpPr txBox="1"/>
          <p:nvPr/>
        </p:nvSpPr>
        <p:spPr>
          <a:xfrm>
            <a:off x="426275" y="6292279"/>
            <a:ext cx="8291453" cy="461665"/>
          </a:xfrm>
          <a:prstGeom prst="rect">
            <a:avLst/>
          </a:prstGeom>
          <a:noFill/>
        </p:spPr>
        <p:txBody>
          <a:bodyPr wrap="none" rtlCol="0">
            <a:spAutoFit/>
          </a:bodyPr>
          <a:lstStyle/>
          <a:p>
            <a:pPr algn="ctr"/>
            <a:r>
              <a:rPr lang="en-US" sz="2400" b="1" dirty="0" smtClean="0">
                <a:solidFill>
                  <a:srgbClr val="FF0000"/>
                </a:solidFill>
              </a:rPr>
              <a:t>Unfortunately, any interesting cost function is likely non-convex</a:t>
            </a:r>
            <a:endParaRPr lang="en-US" sz="2400" b="1" dirty="0">
              <a:solidFill>
                <a:srgbClr val="FF0000"/>
              </a:solidFill>
            </a:endParaRPr>
          </a:p>
        </p:txBody>
      </p:sp>
    </p:spTree>
    <p:extLst>
      <p:ext uri="{BB962C8B-B14F-4D97-AF65-F5344CB8AC3E}">
        <p14:creationId xmlns:p14="http://schemas.microsoft.com/office/powerpoint/2010/main" val="169560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Solving the Optimization Problem</a:t>
            </a:r>
            <a:br>
              <a:rPr lang="en-US" dirty="0" smtClean="0"/>
            </a:br>
            <a:r>
              <a:rPr lang="en-US" sz="4000" i="1" dirty="0" smtClean="0"/>
              <a:t>Gradient Descent </a:t>
            </a:r>
            <a:r>
              <a:rPr lang="en-US" sz="4000" dirty="0" smtClean="0"/>
              <a:t>for Linear Regression</a:t>
            </a:r>
            <a:endParaRPr lang="en-US" dirty="0"/>
          </a:p>
        </p:txBody>
      </p:sp>
      <p:pic>
        <p:nvPicPr>
          <p:cNvPr id="6" name="Picture 5" descr="linear_regression_plus_gradient_desc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26667"/>
            <a:ext cx="8026400" cy="4076700"/>
          </a:xfrm>
          <a:prstGeom prst="rect">
            <a:avLst/>
          </a:prstGeom>
        </p:spPr>
      </p:pic>
      <p:sp>
        <p:nvSpPr>
          <p:cNvPr id="3" name="Rectangle 2"/>
          <p:cNvSpPr/>
          <p:nvPr/>
        </p:nvSpPr>
        <p:spPr>
          <a:xfrm>
            <a:off x="2288940" y="3543659"/>
            <a:ext cx="282198" cy="627197"/>
          </a:xfrm>
          <a:prstGeom prst="rect">
            <a:avLst/>
          </a:prstGeom>
          <a:solidFill>
            <a:srgbClr val="008000">
              <a:alpha val="17000"/>
            </a:srgbClr>
          </a:solidFill>
          <a:ln>
            <a:solidFill>
              <a:schemeClr val="accent1">
                <a:shade val="95000"/>
                <a:satMod val="105000"/>
                <a:alpha val="3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2578063" y="3543659"/>
            <a:ext cx="1513808" cy="627197"/>
          </a:xfrm>
          <a:prstGeom prst="rect">
            <a:avLst/>
          </a:prstGeom>
          <a:solidFill>
            <a:srgbClr val="3366FF">
              <a:alpha val="1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674494" y="4009657"/>
            <a:ext cx="4012306" cy="627197"/>
          </a:xfrm>
          <a:prstGeom prst="rect">
            <a:avLst/>
          </a:prstGeom>
          <a:solidFill>
            <a:srgbClr val="3366FF">
              <a:alpha val="1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705359" y="5805448"/>
            <a:ext cx="7778241" cy="923330"/>
          </a:xfrm>
          <a:prstGeom prst="rect">
            <a:avLst/>
          </a:prstGeom>
          <a:noFill/>
        </p:spPr>
        <p:txBody>
          <a:bodyPr wrap="none" rtlCol="0">
            <a:spAutoFit/>
          </a:bodyPr>
          <a:lstStyle/>
          <a:p>
            <a:r>
              <a:rPr lang="en-US" dirty="0" smtClean="0"/>
              <a:t>The big breakthrough in the 1980s from the Hinton lab was the </a:t>
            </a:r>
            <a:r>
              <a:rPr lang="en-US" dirty="0" err="1" smtClean="0"/>
              <a:t>backpropagation</a:t>
            </a:r>
            <a:endParaRPr lang="en-US" dirty="0" smtClean="0"/>
          </a:p>
          <a:p>
            <a:r>
              <a:rPr lang="en-US" dirty="0" smtClean="0"/>
              <a:t>algorithm,  which is a way of computing the gradient of the loss function with </a:t>
            </a:r>
          </a:p>
          <a:p>
            <a:r>
              <a:rPr lang="en-US" dirty="0"/>
              <a:t>r</a:t>
            </a:r>
            <a:r>
              <a:rPr lang="en-US" dirty="0" smtClean="0"/>
              <a:t>espect to the model parameters </a:t>
            </a:r>
            <a:r>
              <a:rPr lang="en-US" dirty="0" err="1" smtClean="0"/>
              <a:t>θ</a:t>
            </a:r>
            <a:endParaRPr lang="en-US" dirty="0"/>
          </a:p>
        </p:txBody>
      </p:sp>
    </p:spTree>
    <p:extLst>
      <p:ext uri="{BB962C8B-B14F-4D97-AF65-F5344CB8AC3E}">
        <p14:creationId xmlns:p14="http://schemas.microsoft.com/office/powerpoint/2010/main" val="4270634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337488"/>
            <a:ext cx="8229600" cy="5174320"/>
          </a:xfrm>
        </p:spPr>
        <p:txBody>
          <a:bodyPr>
            <a:normAutofit fontScale="85000" lnSpcReduction="20000"/>
          </a:bodyPr>
          <a:lstStyle/>
          <a:p>
            <a:r>
              <a:rPr lang="en-US" strike="sngStrike" dirty="0" smtClean="0"/>
              <a:t>Goals for this Talk</a:t>
            </a:r>
          </a:p>
          <a:p>
            <a:endParaRPr lang="en-US" dirty="0" smtClean="0"/>
          </a:p>
          <a:p>
            <a:r>
              <a:rPr lang="en-US" strike="sngStrike" dirty="0" smtClean="0"/>
              <a:t>Automation </a:t>
            </a:r>
            <a:r>
              <a:rPr lang="en-US" strike="sngStrike" dirty="0"/>
              <a:t>Continuum</a:t>
            </a:r>
          </a:p>
          <a:p>
            <a:pPr marL="0" indent="0">
              <a:buNone/>
            </a:pPr>
            <a:endParaRPr lang="en-US" dirty="0" smtClean="0"/>
          </a:p>
          <a:p>
            <a:r>
              <a:rPr lang="en-US" strike="sngStrike" dirty="0" smtClean="0"/>
              <a:t>Software Defined Intelligence</a:t>
            </a:r>
          </a:p>
          <a:p>
            <a:pPr lvl="1"/>
            <a:r>
              <a:rPr lang="en-US" strike="sngStrike" dirty="0" smtClean="0"/>
              <a:t>Architecture and Pipeline</a:t>
            </a:r>
            <a:endParaRPr lang="en-US" strike="sngStrike" dirty="0"/>
          </a:p>
          <a:p>
            <a:endParaRPr lang="en-US" dirty="0" smtClean="0"/>
          </a:p>
          <a:p>
            <a:r>
              <a:rPr lang="en-US" strike="sngStrike" dirty="0" smtClean="0"/>
              <a:t>What is Machine Learning?</a:t>
            </a:r>
          </a:p>
          <a:p>
            <a:pPr marL="0" indent="0">
              <a:buNone/>
            </a:pPr>
            <a:endParaRPr lang="en-US" dirty="0"/>
          </a:p>
          <a:p>
            <a:r>
              <a:rPr lang="en-US" dirty="0" smtClean="0"/>
              <a:t>Mobile Use Case(s)</a:t>
            </a:r>
          </a:p>
          <a:p>
            <a:endParaRPr lang="en-US" dirty="0"/>
          </a:p>
          <a:p>
            <a:r>
              <a:rPr lang="en-US" dirty="0" smtClean="0"/>
              <a:t>Appendix: How can machine learning possibly work?</a:t>
            </a:r>
            <a:endParaRPr lang="en-US" dirty="0"/>
          </a:p>
        </p:txBody>
      </p:sp>
    </p:spTree>
    <p:extLst>
      <p:ext uri="{BB962C8B-B14F-4D97-AF65-F5344CB8AC3E}">
        <p14:creationId xmlns:p14="http://schemas.microsoft.com/office/powerpoint/2010/main" val="14775867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How About Mobile Use Cases?</a:t>
            </a:r>
            <a:endParaRPr lang="en-US" dirty="0"/>
          </a:p>
        </p:txBody>
      </p:sp>
      <p:sp>
        <p:nvSpPr>
          <p:cNvPr id="3" name="Content Placeholder 2"/>
          <p:cNvSpPr>
            <a:spLocks noGrp="1"/>
          </p:cNvSpPr>
          <p:nvPr>
            <p:ph idx="1"/>
          </p:nvPr>
        </p:nvSpPr>
        <p:spPr>
          <a:xfrm>
            <a:off x="457200" y="1662920"/>
            <a:ext cx="8229600" cy="4750162"/>
          </a:xfrm>
        </p:spPr>
        <p:txBody>
          <a:bodyPr>
            <a:normAutofit fontScale="62500" lnSpcReduction="20000"/>
          </a:bodyPr>
          <a:lstStyle/>
          <a:p>
            <a:r>
              <a:rPr lang="en-US" dirty="0" smtClean="0"/>
              <a:t>Mobile ideally suited to SDN and Machine Learning</a:t>
            </a:r>
          </a:p>
          <a:p>
            <a:endParaRPr lang="en-US" dirty="0" smtClean="0"/>
          </a:p>
          <a:p>
            <a:r>
              <a:rPr lang="en-US" dirty="0" smtClean="0"/>
              <a:t>Can we infer properties of paths/equipment/users we can’t directly see?</a:t>
            </a:r>
          </a:p>
          <a:p>
            <a:pPr lvl="1"/>
            <a:r>
              <a:rPr lang="en-US" dirty="0" smtClean="0"/>
              <a:t>Likely living in high-dimensional space(es)</a:t>
            </a:r>
          </a:p>
          <a:p>
            <a:pPr lvl="1"/>
            <a:r>
              <a:rPr lang="en-US" dirty="0" smtClean="0"/>
              <a:t>i.e., those in other domains</a:t>
            </a:r>
          </a:p>
          <a:p>
            <a:endParaRPr lang="en-US" dirty="0" smtClean="0"/>
          </a:p>
          <a:p>
            <a:r>
              <a:rPr lang="en-US" dirty="0" smtClean="0"/>
              <a:t>Other inference tasks?</a:t>
            </a:r>
          </a:p>
          <a:p>
            <a:pPr lvl="1"/>
            <a:r>
              <a:rPr lang="en-US" dirty="0"/>
              <a:t>Aggregate bandwidth </a:t>
            </a:r>
            <a:r>
              <a:rPr lang="en-US" dirty="0" smtClean="0"/>
              <a:t>consumption</a:t>
            </a:r>
            <a:endParaRPr lang="en-US" dirty="0"/>
          </a:p>
          <a:p>
            <a:pPr lvl="1"/>
            <a:r>
              <a:rPr lang="en-US" dirty="0"/>
              <a:t>Most loaded </a:t>
            </a:r>
            <a:r>
              <a:rPr lang="en-US" dirty="0" smtClean="0"/>
              <a:t>links/congestion</a:t>
            </a:r>
            <a:endParaRPr lang="en-US" dirty="0"/>
          </a:p>
          <a:p>
            <a:pPr lvl="1"/>
            <a:r>
              <a:rPr lang="en-US" dirty="0"/>
              <a:t>Cumulative cost of path </a:t>
            </a:r>
            <a:r>
              <a:rPr lang="en-US" dirty="0" smtClean="0"/>
              <a:t>set</a:t>
            </a:r>
          </a:p>
          <a:p>
            <a:pPr lvl="1"/>
            <a:r>
              <a:rPr lang="en-US" dirty="0" smtClean="0"/>
              <a:t>Uncover unseen correlations that allow for new optimizations</a:t>
            </a:r>
          </a:p>
          <a:p>
            <a:endParaRPr lang="en-US" dirty="0" smtClean="0"/>
          </a:p>
          <a:p>
            <a:r>
              <a:rPr lang="en-US" dirty="0" smtClean="0"/>
              <a:t>How to get there from here</a:t>
            </a:r>
          </a:p>
          <a:p>
            <a:pPr lvl="1"/>
            <a:r>
              <a:rPr lang="en-US" dirty="0" smtClean="0"/>
              <a:t>Applying Machine Learning to the Mobile </a:t>
            </a:r>
            <a:r>
              <a:rPr lang="en-US" dirty="0" err="1" smtClean="0"/>
              <a:t>spacerequires</a:t>
            </a:r>
            <a:r>
              <a:rPr lang="en-US" dirty="0" smtClean="0"/>
              <a:t> understanding the problem you want to solve and what data sets you have</a:t>
            </a:r>
          </a:p>
          <a:p>
            <a:pPr lvl="1">
              <a:lnSpc>
                <a:spcPct val="80000"/>
              </a:lnSpc>
            </a:pPr>
            <a:endParaRPr lang="en-GB" sz="2000" dirty="0"/>
          </a:p>
          <a:p>
            <a:endParaRPr lang="en-US" dirty="0" smtClean="0">
              <a:sym typeface="Wingdings"/>
            </a:endParaRPr>
          </a:p>
        </p:txBody>
      </p:sp>
    </p:spTree>
    <p:extLst>
      <p:ext uri="{BB962C8B-B14F-4D97-AF65-F5344CB8AC3E}">
        <p14:creationId xmlns:p14="http://schemas.microsoft.com/office/powerpoint/2010/main" val="24984254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586593" y="4816296"/>
            <a:ext cx="7789312" cy="1600438"/>
          </a:xfrm>
          <a:prstGeom prst="rect">
            <a:avLst/>
          </a:prstGeom>
          <a:noFill/>
        </p:spPr>
        <p:txBody>
          <a:bodyPr wrap="none" rtlCol="0">
            <a:spAutoFit/>
          </a:bodyPr>
          <a:lstStyle/>
          <a:p>
            <a:pPr marL="285750" indent="-285750">
              <a:buFont typeface="Arial"/>
              <a:buChar char="•"/>
            </a:pPr>
            <a:r>
              <a:rPr lang="en-US" sz="1400" dirty="0" smtClean="0"/>
              <a:t>Control Functions Integrated into NFV, Bearer Functions Integrated into SDN</a:t>
            </a:r>
          </a:p>
          <a:p>
            <a:pPr marL="285750" indent="-285750">
              <a:buFont typeface="Arial"/>
              <a:buChar char="•"/>
            </a:pPr>
            <a:r>
              <a:rPr lang="en-US" sz="1400" dirty="0" smtClean="0"/>
              <a:t>Enhanced NB and SB APIs in SDN Controller</a:t>
            </a:r>
          </a:p>
          <a:p>
            <a:pPr marL="285750" indent="-285750">
              <a:buFont typeface="Arial"/>
              <a:buChar char="•"/>
            </a:pPr>
            <a:r>
              <a:rPr lang="en-US" sz="1400" dirty="0" smtClean="0"/>
              <a:t>SGW-C and PGW-C maintain 3GPP-compliant external interfaces (S1-U, S5, S11, SGi, S7/Gx, Gy, </a:t>
            </a:r>
            <a:r>
              <a:rPr lang="en-US" sz="1400" dirty="0" err="1" smtClean="0"/>
              <a:t>Gz</a:t>
            </a:r>
            <a:r>
              <a:rPr lang="en-US" sz="1400" dirty="0" smtClean="0"/>
              <a:t>)</a:t>
            </a:r>
          </a:p>
          <a:p>
            <a:pPr marL="285750" indent="-285750">
              <a:buFont typeface="Arial"/>
              <a:buChar char="•"/>
            </a:pPr>
            <a:r>
              <a:rPr lang="en-US" sz="1400" dirty="0" smtClean="0"/>
              <a:t>Integrated Security (Firewall, NAT), removal of physical boundary constraints</a:t>
            </a:r>
            <a:endParaRPr lang="en-US" sz="1400" dirty="0"/>
          </a:p>
          <a:p>
            <a:pPr marL="285750" indent="-285750">
              <a:buFont typeface="Arial"/>
              <a:buChar char="•"/>
            </a:pPr>
            <a:r>
              <a:rPr lang="en-US" sz="1400" dirty="0" smtClean="0"/>
              <a:t>Session </a:t>
            </a:r>
            <a:r>
              <a:rPr lang="en-US" sz="1400" dirty="0"/>
              <a:t>State Convergence: Subscriber Management delivered via shared columnar/hybrid </a:t>
            </a:r>
            <a:r>
              <a:rPr lang="en-US" sz="1400" dirty="0" smtClean="0"/>
              <a:t>database</a:t>
            </a:r>
          </a:p>
          <a:p>
            <a:pPr marL="285750" indent="-285750">
              <a:buFont typeface="Arial"/>
              <a:buChar char="•"/>
            </a:pPr>
            <a:r>
              <a:rPr lang="en-US" sz="1400" dirty="0" smtClean="0"/>
              <a:t>Integrated SON + SDN + NFV-O for Radio + Network + Datacenter policy convergence</a:t>
            </a:r>
            <a:endParaRPr lang="en-US" sz="1400" dirty="0"/>
          </a:p>
          <a:p>
            <a:pPr marL="285750" indent="-285750">
              <a:buFont typeface="Arial"/>
              <a:buChar char="•"/>
            </a:pPr>
            <a:r>
              <a:rPr lang="en-US" sz="1400" dirty="0"/>
              <a:t>Open APIs (Database, </a:t>
            </a:r>
            <a:r>
              <a:rPr lang="en-US" sz="1400" dirty="0" smtClean="0"/>
              <a:t>Controller, Orchestrator) </a:t>
            </a:r>
            <a:r>
              <a:rPr lang="en-US" sz="1400" dirty="0"/>
              <a:t>for 3</a:t>
            </a:r>
            <a:r>
              <a:rPr lang="en-US" sz="1400" baseline="30000" dirty="0"/>
              <a:t>rd</a:t>
            </a:r>
            <a:r>
              <a:rPr lang="en-US" sz="1400" dirty="0"/>
              <a:t> Party </a:t>
            </a:r>
            <a:r>
              <a:rPr lang="en-US" sz="1400" dirty="0" smtClean="0"/>
              <a:t>Applications</a:t>
            </a:r>
            <a:endParaRPr lang="en-US" sz="1400" dirty="0"/>
          </a:p>
        </p:txBody>
      </p:sp>
      <p:sp>
        <p:nvSpPr>
          <p:cNvPr id="52" name="Title 1"/>
          <p:cNvSpPr>
            <a:spLocks noGrp="1"/>
          </p:cNvSpPr>
          <p:nvPr>
            <p:ph type="title"/>
          </p:nvPr>
        </p:nvSpPr>
        <p:spPr>
          <a:xfrm>
            <a:off x="296334" y="192363"/>
            <a:ext cx="8079571" cy="678728"/>
          </a:xfrm>
        </p:spPr>
        <p:txBody>
          <a:bodyPr>
            <a:normAutofit fontScale="90000"/>
          </a:bodyPr>
          <a:lstStyle/>
          <a:p>
            <a:r>
              <a:rPr lang="en-US" dirty="0" smtClean="0"/>
              <a:t>A Future State Mobile Architecture</a:t>
            </a:r>
            <a:endParaRPr lang="en-US" dirty="0"/>
          </a:p>
        </p:txBody>
      </p:sp>
      <p:grpSp>
        <p:nvGrpSpPr>
          <p:cNvPr id="5" name="Group 4"/>
          <p:cNvGrpSpPr/>
          <p:nvPr/>
        </p:nvGrpSpPr>
        <p:grpSpPr>
          <a:xfrm>
            <a:off x="203919" y="1608358"/>
            <a:ext cx="8689975" cy="2959101"/>
            <a:chOff x="228600" y="1140177"/>
            <a:chExt cx="8689975" cy="2959101"/>
          </a:xfrm>
        </p:grpSpPr>
        <p:sp>
          <p:nvSpPr>
            <p:cNvPr id="175" name="Rounded Rectangle 174"/>
            <p:cNvSpPr/>
            <p:nvPr/>
          </p:nvSpPr>
          <p:spPr bwMode="auto">
            <a:xfrm>
              <a:off x="1380479" y="1140177"/>
              <a:ext cx="6400799" cy="2954867"/>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5" name="Straight Connector 234"/>
            <p:cNvCxnSpPr/>
            <p:nvPr/>
          </p:nvCxnSpPr>
          <p:spPr>
            <a:xfrm>
              <a:off x="1380479" y="3816091"/>
              <a:ext cx="6400799"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8" name="Rounded Rectangle 177"/>
            <p:cNvSpPr/>
            <p:nvPr/>
          </p:nvSpPr>
          <p:spPr bwMode="auto">
            <a:xfrm>
              <a:off x="7876159" y="2808111"/>
              <a:ext cx="1042416" cy="1291167"/>
            </a:xfrm>
            <a:prstGeom prst="roundRect">
              <a:avLst>
                <a:gd name="adj" fmla="val 290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TextBox 178"/>
            <p:cNvSpPr txBox="1"/>
            <p:nvPr/>
          </p:nvSpPr>
          <p:spPr>
            <a:xfrm>
              <a:off x="7876159" y="3609639"/>
              <a:ext cx="104241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Internet</a:t>
              </a:r>
            </a:p>
          </p:txBody>
        </p:sp>
        <p:pic>
          <p:nvPicPr>
            <p:cNvPr id="182" name="Picture 18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8999" y="3022888"/>
              <a:ext cx="917188" cy="580888"/>
            </a:xfrm>
            <a:prstGeom prst="rect">
              <a:avLst/>
            </a:prstGeom>
          </p:spPr>
        </p:pic>
        <p:sp>
          <p:nvSpPr>
            <p:cNvPr id="183" name="Rounded Rectangle 182"/>
            <p:cNvSpPr/>
            <p:nvPr/>
          </p:nvSpPr>
          <p:spPr>
            <a:xfrm>
              <a:off x="2638453"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PGW-C</a:t>
              </a:r>
              <a:endParaRPr lang="en-US" sz="1000" dirty="0"/>
            </a:p>
          </p:txBody>
        </p:sp>
        <p:sp>
          <p:nvSpPr>
            <p:cNvPr id="184" name="Rounded Rectangle 183"/>
            <p:cNvSpPr/>
            <p:nvPr/>
          </p:nvSpPr>
          <p:spPr>
            <a:xfrm>
              <a:off x="2154035" y="1670445"/>
              <a:ext cx="457200" cy="621792"/>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SGW-C</a:t>
              </a:r>
              <a:endParaRPr lang="en-US" sz="1000" dirty="0"/>
            </a:p>
          </p:txBody>
        </p:sp>
        <p:grpSp>
          <p:nvGrpSpPr>
            <p:cNvPr id="185" name="Group 184"/>
            <p:cNvGrpSpPr/>
            <p:nvPr/>
          </p:nvGrpSpPr>
          <p:grpSpPr>
            <a:xfrm>
              <a:off x="7886700" y="1690512"/>
              <a:ext cx="1028701" cy="857955"/>
              <a:chOff x="7886699" y="1651001"/>
              <a:chExt cx="1028701" cy="643466"/>
            </a:xfrm>
          </p:grpSpPr>
          <p:sp>
            <p:nvSpPr>
              <p:cNvPr id="186" name="Rounded Rectangle 185"/>
              <p:cNvSpPr/>
              <p:nvPr/>
            </p:nvSpPr>
            <p:spPr bwMode="auto">
              <a:xfrm>
                <a:off x="7886699" y="1651001"/>
                <a:ext cx="1028701" cy="643466"/>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Rounded Rectangle 186"/>
              <p:cNvSpPr/>
              <p:nvPr/>
            </p:nvSpPr>
            <p:spPr>
              <a:xfrm>
                <a:off x="8081009" y="1789854"/>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IMS</a:t>
                </a:r>
                <a:endParaRPr lang="en-US" sz="1000" dirty="0"/>
              </a:p>
            </p:txBody>
          </p:sp>
        </p:grpSp>
        <p:sp>
          <p:nvSpPr>
            <p:cNvPr id="190" name="Rounded Rectangle 189"/>
            <p:cNvSpPr/>
            <p:nvPr/>
          </p:nvSpPr>
          <p:spPr>
            <a:xfrm>
              <a:off x="4576125"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191" name="Rounded Rectangle 190"/>
            <p:cNvSpPr/>
            <p:nvPr/>
          </p:nvSpPr>
          <p:spPr>
            <a:xfrm>
              <a:off x="3122871"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HSS</a:t>
              </a:r>
              <a:endParaRPr lang="en-US" sz="1000" dirty="0"/>
            </a:p>
          </p:txBody>
        </p:sp>
        <p:sp>
          <p:nvSpPr>
            <p:cNvPr id="192" name="Rounded Rectangle 191"/>
            <p:cNvSpPr/>
            <p:nvPr/>
          </p:nvSpPr>
          <p:spPr>
            <a:xfrm>
              <a:off x="3607289"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OFCS</a:t>
              </a:r>
              <a:endParaRPr lang="en-US" sz="1000" dirty="0"/>
            </a:p>
          </p:txBody>
        </p:sp>
        <p:sp>
          <p:nvSpPr>
            <p:cNvPr id="193" name="Rounded Rectangle 192"/>
            <p:cNvSpPr/>
            <p:nvPr/>
          </p:nvSpPr>
          <p:spPr>
            <a:xfrm>
              <a:off x="4091707"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OCS</a:t>
              </a:r>
              <a:endParaRPr lang="en-US" sz="1000" dirty="0"/>
            </a:p>
          </p:txBody>
        </p:sp>
        <p:grpSp>
          <p:nvGrpSpPr>
            <p:cNvPr id="194" name="Group 193"/>
            <p:cNvGrpSpPr/>
            <p:nvPr/>
          </p:nvGrpSpPr>
          <p:grpSpPr>
            <a:xfrm>
              <a:off x="228600" y="1698979"/>
              <a:ext cx="1041401" cy="857955"/>
              <a:chOff x="228599" y="1663701"/>
              <a:chExt cx="1041401" cy="643466"/>
            </a:xfrm>
          </p:grpSpPr>
          <p:sp>
            <p:nvSpPr>
              <p:cNvPr id="195" name="Rounded Rectangle 194"/>
              <p:cNvSpPr/>
              <p:nvPr/>
            </p:nvSpPr>
            <p:spPr bwMode="auto">
              <a:xfrm>
                <a:off x="228599" y="1663701"/>
                <a:ext cx="1041401" cy="643466"/>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Rounded Rectangle 195"/>
              <p:cNvSpPr/>
              <p:nvPr/>
            </p:nvSpPr>
            <p:spPr>
              <a:xfrm>
                <a:off x="429259" y="1802554"/>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SON</a:t>
                </a:r>
                <a:endParaRPr lang="en-US" sz="1000" dirty="0"/>
              </a:p>
            </p:txBody>
          </p:sp>
        </p:grpSp>
        <p:cxnSp>
          <p:nvCxnSpPr>
            <p:cNvPr id="201" name="Straight Connector 200"/>
            <p:cNvCxnSpPr>
              <a:stCxn id="187" idx="1"/>
              <a:endCxn id="225" idx="4"/>
            </p:cNvCxnSpPr>
            <p:nvPr/>
          </p:nvCxnSpPr>
          <p:spPr>
            <a:xfrm flipH="1">
              <a:off x="6965949" y="2119490"/>
              <a:ext cx="1115061" cy="1696876"/>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2" name="Rounded Rectangle 201"/>
            <p:cNvSpPr/>
            <p:nvPr/>
          </p:nvSpPr>
          <p:spPr>
            <a:xfrm>
              <a:off x="1669617"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MME</a:t>
              </a:r>
              <a:endParaRPr lang="en-US" sz="1000" dirty="0"/>
            </a:p>
          </p:txBody>
        </p:sp>
        <p:sp>
          <p:nvSpPr>
            <p:cNvPr id="221" name="Rounded Rectangle 220"/>
            <p:cNvSpPr/>
            <p:nvPr/>
          </p:nvSpPr>
          <p:spPr>
            <a:xfrm>
              <a:off x="1672158" y="2353561"/>
              <a:ext cx="5295900" cy="361393"/>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SDN Controller</a:t>
              </a:r>
              <a:endParaRPr lang="en-US" sz="1000" dirty="0"/>
            </a:p>
          </p:txBody>
        </p:sp>
        <p:sp>
          <p:nvSpPr>
            <p:cNvPr id="222" name="AutoShape 7"/>
            <p:cNvSpPr>
              <a:spLocks noChangeArrowheads="1"/>
            </p:cNvSpPr>
            <p:nvPr/>
          </p:nvSpPr>
          <p:spPr bwMode="auto">
            <a:xfrm>
              <a:off x="1972674" y="3646037"/>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25" name="AutoShape 7"/>
            <p:cNvSpPr>
              <a:spLocks noChangeArrowheads="1"/>
            </p:cNvSpPr>
            <p:nvPr/>
          </p:nvSpPr>
          <p:spPr bwMode="auto">
            <a:xfrm>
              <a:off x="6411324" y="3654504"/>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26" name="Rounded Rectangle 225"/>
            <p:cNvSpPr/>
            <p:nvPr/>
          </p:nvSpPr>
          <p:spPr bwMode="auto">
            <a:xfrm>
              <a:off x="231777" y="2485874"/>
              <a:ext cx="1045695" cy="1604937"/>
            </a:xfrm>
            <a:prstGeom prst="roundRect">
              <a:avLst>
                <a:gd name="adj" fmla="val 338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7" name="TextBox 226"/>
            <p:cNvSpPr txBox="1"/>
            <p:nvPr/>
          </p:nvSpPr>
          <p:spPr>
            <a:xfrm>
              <a:off x="231775" y="3758282"/>
              <a:ext cx="104569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RAN</a:t>
              </a:r>
            </a:p>
          </p:txBody>
        </p:sp>
        <p:pic>
          <p:nvPicPr>
            <p:cNvPr id="228" name="Picture 227" descr="mobility_b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125" y="3244482"/>
              <a:ext cx="397954" cy="591701"/>
            </a:xfrm>
            <a:prstGeom prst="rect">
              <a:avLst/>
            </a:prstGeom>
          </p:spPr>
        </p:pic>
        <p:pic>
          <p:nvPicPr>
            <p:cNvPr id="229" name="Picture 228" descr="celltow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351" y="2647244"/>
              <a:ext cx="198571" cy="473456"/>
            </a:xfrm>
            <a:prstGeom prst="rect">
              <a:avLst/>
            </a:prstGeom>
          </p:spPr>
        </p:pic>
        <p:pic>
          <p:nvPicPr>
            <p:cNvPr id="230" name="Picture 229"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00" y="2376310"/>
              <a:ext cx="298450" cy="711599"/>
            </a:xfrm>
            <a:prstGeom prst="rect">
              <a:avLst/>
            </a:prstGeom>
          </p:spPr>
        </p:pic>
        <p:pic>
          <p:nvPicPr>
            <p:cNvPr id="231" name="Picture 230" descr="celltow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51" y="2647244"/>
              <a:ext cx="198571" cy="473456"/>
            </a:xfrm>
            <a:prstGeom prst="rect">
              <a:avLst/>
            </a:prstGeom>
          </p:spPr>
        </p:pic>
        <p:sp>
          <p:nvSpPr>
            <p:cNvPr id="232" name="Rounded Rectangle 231"/>
            <p:cNvSpPr/>
            <p:nvPr/>
          </p:nvSpPr>
          <p:spPr>
            <a:xfrm>
              <a:off x="607060" y="2967849"/>
              <a:ext cx="351791" cy="280528"/>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eNB</a:t>
              </a:r>
              <a:endParaRPr lang="en-US" sz="1000" dirty="0"/>
            </a:p>
          </p:txBody>
        </p:sp>
        <p:sp>
          <p:nvSpPr>
            <p:cNvPr id="233" name="AutoShape 7"/>
            <p:cNvSpPr>
              <a:spLocks noChangeArrowheads="1"/>
            </p:cNvSpPr>
            <p:nvPr/>
          </p:nvSpPr>
          <p:spPr bwMode="auto">
            <a:xfrm>
              <a:off x="941860" y="3674475"/>
              <a:ext cx="404342" cy="236005"/>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34" name="TextBox 233"/>
            <p:cNvSpPr txBox="1"/>
            <p:nvPr/>
          </p:nvSpPr>
          <p:spPr>
            <a:xfrm>
              <a:off x="914403" y="3818469"/>
              <a:ext cx="389850" cy="246221"/>
            </a:xfrm>
            <a:prstGeom prst="rect">
              <a:avLst/>
            </a:prstGeom>
            <a:noFill/>
          </p:spPr>
          <p:txBody>
            <a:bodyPr wrap="none" rtlCol="0">
              <a:spAutoFit/>
            </a:bodyPr>
            <a:lstStyle/>
            <a:p>
              <a:r>
                <a:rPr lang="en-US" sz="1000" dirty="0" smtClean="0"/>
                <a:t>CSR</a:t>
              </a:r>
              <a:endParaRPr lang="en-US" sz="1000" dirty="0"/>
            </a:p>
          </p:txBody>
        </p:sp>
        <p:sp>
          <p:nvSpPr>
            <p:cNvPr id="236" name="TextBox 235"/>
            <p:cNvSpPr txBox="1"/>
            <p:nvPr/>
          </p:nvSpPr>
          <p:spPr>
            <a:xfrm>
              <a:off x="1422403" y="3742269"/>
              <a:ext cx="430126" cy="246221"/>
            </a:xfrm>
            <a:prstGeom prst="rect">
              <a:avLst/>
            </a:prstGeom>
            <a:noFill/>
          </p:spPr>
          <p:txBody>
            <a:bodyPr wrap="none" rtlCol="0">
              <a:spAutoFit/>
            </a:bodyPr>
            <a:lstStyle/>
            <a:p>
              <a:r>
                <a:rPr lang="en-US" sz="1000" dirty="0" smtClean="0"/>
                <a:t>S1-U</a:t>
              </a:r>
              <a:endParaRPr lang="en-US" sz="1000" dirty="0"/>
            </a:p>
          </p:txBody>
        </p:sp>
        <p:sp>
          <p:nvSpPr>
            <p:cNvPr id="237" name="TextBox 236"/>
            <p:cNvSpPr txBox="1"/>
            <p:nvPr/>
          </p:nvSpPr>
          <p:spPr>
            <a:xfrm>
              <a:off x="7086602" y="3742269"/>
              <a:ext cx="353921" cy="246221"/>
            </a:xfrm>
            <a:prstGeom prst="rect">
              <a:avLst/>
            </a:prstGeom>
            <a:noFill/>
          </p:spPr>
          <p:txBody>
            <a:bodyPr wrap="none" rtlCol="0">
              <a:spAutoFit/>
            </a:bodyPr>
            <a:lstStyle/>
            <a:p>
              <a:r>
                <a:rPr lang="en-US" sz="1000" dirty="0" smtClean="0"/>
                <a:t>SGi</a:t>
              </a:r>
              <a:endParaRPr lang="en-US" sz="1000" dirty="0"/>
            </a:p>
          </p:txBody>
        </p:sp>
        <p:sp>
          <p:nvSpPr>
            <p:cNvPr id="244" name="Rounded Rectangle 243"/>
            <p:cNvSpPr/>
            <p:nvPr/>
          </p:nvSpPr>
          <p:spPr>
            <a:xfrm>
              <a:off x="1672158" y="1252894"/>
              <a:ext cx="5295900" cy="361393"/>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NFV-O</a:t>
              </a:r>
              <a:endParaRPr lang="en-US" sz="1000" dirty="0"/>
            </a:p>
          </p:txBody>
        </p:sp>
        <p:sp>
          <p:nvSpPr>
            <p:cNvPr id="250" name="Rounded Rectangle 249"/>
            <p:cNvSpPr/>
            <p:nvPr/>
          </p:nvSpPr>
          <p:spPr>
            <a:xfrm>
              <a:off x="5060543"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DPI</a:t>
              </a:r>
              <a:endParaRPr lang="en-US" sz="1000" dirty="0"/>
            </a:p>
          </p:txBody>
        </p:sp>
        <p:sp>
          <p:nvSpPr>
            <p:cNvPr id="251" name="Rounded Rectangle 250"/>
            <p:cNvSpPr/>
            <p:nvPr/>
          </p:nvSpPr>
          <p:spPr>
            <a:xfrm>
              <a:off x="5544961"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NAT</a:t>
              </a:r>
              <a:endParaRPr lang="en-US" sz="1000" dirty="0"/>
            </a:p>
          </p:txBody>
        </p:sp>
        <p:sp>
          <p:nvSpPr>
            <p:cNvPr id="252" name="Rounded Rectangle 251"/>
            <p:cNvSpPr/>
            <p:nvPr/>
          </p:nvSpPr>
          <p:spPr>
            <a:xfrm>
              <a:off x="6029379"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Video</a:t>
              </a:r>
            </a:p>
            <a:p>
              <a:pPr algn="ctr">
                <a:lnSpc>
                  <a:spcPct val="85000"/>
                </a:lnSpc>
              </a:pPr>
              <a:r>
                <a:rPr lang="en-US" sz="1000" dirty="0" smtClean="0"/>
                <a:t>Opt.</a:t>
              </a:r>
              <a:endParaRPr lang="en-US" sz="1000" dirty="0"/>
            </a:p>
          </p:txBody>
        </p:sp>
        <p:sp>
          <p:nvSpPr>
            <p:cNvPr id="253" name="Rounded Rectangle 252"/>
            <p:cNvSpPr/>
            <p:nvPr/>
          </p:nvSpPr>
          <p:spPr>
            <a:xfrm>
              <a:off x="6513795" y="1670445"/>
              <a:ext cx="457200" cy="621792"/>
            </a:xfrm>
            <a:prstGeom prst="roundRect">
              <a:avLst>
                <a:gd name="adj" fmla="val 6096"/>
              </a:avLst>
            </a:prstGeom>
            <a:solidFill>
              <a:schemeClr val="bg1">
                <a:lumMod val="6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3</a:t>
              </a:r>
              <a:r>
                <a:rPr lang="en-US" sz="1000" baseline="30000" dirty="0" smtClean="0"/>
                <a:t>rd</a:t>
              </a:r>
              <a:endParaRPr lang="en-US" sz="1000" dirty="0" smtClean="0"/>
            </a:p>
            <a:p>
              <a:pPr algn="ctr">
                <a:lnSpc>
                  <a:spcPct val="85000"/>
                </a:lnSpc>
              </a:pPr>
              <a:r>
                <a:rPr lang="en-US" sz="1000" dirty="0" smtClean="0"/>
                <a:t>Party</a:t>
              </a:r>
              <a:endParaRPr lang="en-US" sz="1000" dirty="0"/>
            </a:p>
          </p:txBody>
        </p:sp>
        <p:sp>
          <p:nvSpPr>
            <p:cNvPr id="256" name="TextBox 255"/>
            <p:cNvSpPr txBox="1"/>
            <p:nvPr/>
          </p:nvSpPr>
          <p:spPr>
            <a:xfrm>
              <a:off x="4222753" y="3522135"/>
              <a:ext cx="406143" cy="246221"/>
            </a:xfrm>
            <a:prstGeom prst="rect">
              <a:avLst/>
            </a:prstGeom>
            <a:noFill/>
          </p:spPr>
          <p:txBody>
            <a:bodyPr wrap="none" rtlCol="0">
              <a:spAutoFit/>
            </a:bodyPr>
            <a:lstStyle/>
            <a:p>
              <a:r>
                <a:rPr lang="en-US" sz="1000" dirty="0" smtClean="0"/>
                <a:t>IPv6</a:t>
              </a:r>
              <a:endParaRPr lang="en-US" sz="1000" dirty="0"/>
            </a:p>
          </p:txBody>
        </p:sp>
        <p:sp>
          <p:nvSpPr>
            <p:cNvPr id="49" name="TextBox 48"/>
            <p:cNvSpPr txBox="1"/>
            <p:nvPr/>
          </p:nvSpPr>
          <p:spPr>
            <a:xfrm>
              <a:off x="7302502" y="3081869"/>
              <a:ext cx="353921" cy="246221"/>
            </a:xfrm>
            <a:prstGeom prst="rect">
              <a:avLst/>
            </a:prstGeom>
            <a:noFill/>
          </p:spPr>
          <p:txBody>
            <a:bodyPr wrap="none" rtlCol="0">
              <a:spAutoFit/>
            </a:bodyPr>
            <a:lstStyle/>
            <a:p>
              <a:r>
                <a:rPr lang="en-US" sz="1000" dirty="0" smtClean="0"/>
                <a:t>SGi</a:t>
              </a:r>
              <a:endParaRPr lang="en-US" sz="1000" dirty="0"/>
            </a:p>
          </p:txBody>
        </p:sp>
        <p:cxnSp>
          <p:nvCxnSpPr>
            <p:cNvPr id="53" name="Straight Connector 52"/>
            <p:cNvCxnSpPr/>
            <p:nvPr/>
          </p:nvCxnSpPr>
          <p:spPr>
            <a:xfrm>
              <a:off x="777103" y="3244482"/>
              <a:ext cx="366929" cy="429993"/>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 name="Elbow Connector 2"/>
            <p:cNvCxnSpPr>
              <a:stCxn id="202" idx="1"/>
              <a:endCxn id="232" idx="3"/>
            </p:cNvCxnSpPr>
            <p:nvPr/>
          </p:nvCxnSpPr>
          <p:spPr>
            <a:xfrm rot="10800000" flipV="1">
              <a:off x="958852" y="1981341"/>
              <a:ext cx="710767" cy="1126772"/>
            </a:xfrm>
            <a:prstGeom prst="bentConnector3">
              <a:avLst>
                <a:gd name="adj1" fmla="val 33323"/>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6" name="TextBox 205"/>
            <p:cNvSpPr txBox="1"/>
            <p:nvPr/>
          </p:nvSpPr>
          <p:spPr>
            <a:xfrm>
              <a:off x="880532" y="3050799"/>
              <a:ext cx="629750" cy="246221"/>
            </a:xfrm>
            <a:prstGeom prst="rect">
              <a:avLst/>
            </a:prstGeom>
            <a:noFill/>
          </p:spPr>
          <p:txBody>
            <a:bodyPr wrap="none" rtlCol="0">
              <a:spAutoFit/>
            </a:bodyPr>
            <a:lstStyle/>
            <a:p>
              <a:r>
                <a:rPr lang="en-US" sz="1000" dirty="0" smtClean="0"/>
                <a:t>S1-MME</a:t>
              </a:r>
              <a:endParaRPr lang="en-US" sz="1000" dirty="0"/>
            </a:p>
          </p:txBody>
        </p:sp>
        <p:sp>
          <p:nvSpPr>
            <p:cNvPr id="54" name="Rounded Rectangle 53"/>
            <p:cNvSpPr/>
            <p:nvPr/>
          </p:nvSpPr>
          <p:spPr>
            <a:xfrm>
              <a:off x="7012084" y="1241468"/>
              <a:ext cx="590974" cy="1479155"/>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Analytics</a:t>
              </a:r>
              <a:endParaRPr lang="en-US" sz="1000" dirty="0"/>
            </a:p>
          </p:txBody>
        </p:sp>
        <p:cxnSp>
          <p:nvCxnSpPr>
            <p:cNvPr id="57" name="Straight Connector 56"/>
            <p:cNvCxnSpPr>
              <a:stCxn id="222" idx="1"/>
              <a:endCxn id="221" idx="2"/>
            </p:cNvCxnSpPr>
            <p:nvPr/>
          </p:nvCxnSpPr>
          <p:spPr>
            <a:xfrm flipV="1">
              <a:off x="2249986" y="2714954"/>
              <a:ext cx="2070122" cy="931084"/>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25" idx="1"/>
              <a:endCxn id="221" idx="2"/>
            </p:cNvCxnSpPr>
            <p:nvPr/>
          </p:nvCxnSpPr>
          <p:spPr>
            <a:xfrm flipH="1" flipV="1">
              <a:off x="4320108" y="2714954"/>
              <a:ext cx="2368528" cy="93955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96" idx="3"/>
              <a:endCxn id="221" idx="1"/>
            </p:cNvCxnSpPr>
            <p:nvPr/>
          </p:nvCxnSpPr>
          <p:spPr>
            <a:xfrm>
              <a:off x="1069340" y="2127956"/>
              <a:ext cx="602819" cy="40630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33" idx="1"/>
              <a:endCxn id="221" idx="2"/>
            </p:cNvCxnSpPr>
            <p:nvPr/>
          </p:nvCxnSpPr>
          <p:spPr>
            <a:xfrm flipV="1">
              <a:off x="1144032" y="2714954"/>
              <a:ext cx="3176077" cy="95952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9" name="Rounded Rectangle 68"/>
            <p:cNvSpPr/>
            <p:nvPr/>
          </p:nvSpPr>
          <p:spPr>
            <a:xfrm>
              <a:off x="2010833" y="2206693"/>
              <a:ext cx="4895850" cy="197841"/>
            </a:xfrm>
            <a:prstGeom prst="roundRect">
              <a:avLst>
                <a:gd name="adj" fmla="val 6096"/>
              </a:avLst>
            </a:prstGeom>
            <a:solidFill>
              <a:srgbClr val="CD702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900" dirty="0" smtClean="0"/>
                <a:t>Subscriber Information Base (Shared Session State Database)</a:t>
              </a:r>
              <a:endParaRPr lang="en-US" sz="900" dirty="0"/>
            </a:p>
          </p:txBody>
        </p:sp>
        <p:cxnSp>
          <p:nvCxnSpPr>
            <p:cNvPr id="70" name="Straight Connector 69"/>
            <p:cNvCxnSpPr>
              <a:stCxn id="196" idx="3"/>
              <a:endCxn id="244" idx="1"/>
            </p:cNvCxnSpPr>
            <p:nvPr/>
          </p:nvCxnSpPr>
          <p:spPr>
            <a:xfrm flipV="1">
              <a:off x="1069340" y="1433591"/>
              <a:ext cx="602819" cy="694365"/>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16003" y="6673334"/>
            <a:ext cx="1197764" cy="184666"/>
          </a:xfrm>
          <a:prstGeom prst="rect">
            <a:avLst/>
          </a:prstGeom>
          <a:noFill/>
        </p:spPr>
        <p:txBody>
          <a:bodyPr wrap="none" rtlCol="0">
            <a:spAutoFit/>
          </a:bodyPr>
          <a:lstStyle/>
          <a:p>
            <a:r>
              <a:rPr lang="en-US" sz="600" dirty="0" smtClean="0"/>
              <a:t>Slide courtesy Kevin </a:t>
            </a:r>
            <a:r>
              <a:rPr lang="en-US" sz="600" dirty="0" err="1"/>
              <a:t>Shatzkamer</a:t>
            </a:r>
            <a:r>
              <a:rPr lang="en-US" sz="600" dirty="0"/>
              <a:t> </a:t>
            </a:r>
            <a:r>
              <a:rPr lang="en-US" sz="600" dirty="0" smtClean="0"/>
              <a:t>  </a:t>
            </a:r>
            <a:endParaRPr lang="en-US" sz="600" dirty="0"/>
          </a:p>
        </p:txBody>
      </p:sp>
    </p:spTree>
    <p:extLst>
      <p:ext uri="{BB962C8B-B14F-4D97-AF65-F5344CB8AC3E}">
        <p14:creationId xmlns:p14="http://schemas.microsoft.com/office/powerpoint/2010/main" val="135845539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72" y="203641"/>
            <a:ext cx="7799832" cy="947822"/>
          </a:xfrm>
        </p:spPr>
        <p:txBody>
          <a:bodyPr>
            <a:normAutofit fontScale="90000"/>
          </a:bodyPr>
          <a:lstStyle/>
          <a:p>
            <a:r>
              <a:rPr lang="en-US" dirty="0" smtClean="0"/>
              <a:t>A Few Principles of Future Mobile Architectures</a:t>
            </a:r>
            <a:endParaRPr lang="en-US" dirty="0"/>
          </a:p>
        </p:txBody>
      </p:sp>
      <p:sp>
        <p:nvSpPr>
          <p:cNvPr id="3" name="Footer Placeholder 2"/>
          <p:cNvSpPr>
            <a:spLocks noGrp="1"/>
          </p:cNvSpPr>
          <p:nvPr>
            <p:ph type="ftr" sz="quarter" idx="3"/>
          </p:nvPr>
        </p:nvSpPr>
        <p:spPr/>
        <p:txBody>
          <a:bodyPr/>
          <a:lstStyle/>
          <a:p>
            <a:r>
              <a:rPr lang="en-US" smtClean="0"/>
              <a:t>© 2014 Brocade Communications Systems, Inc. CONFIDENTIAL—For Internal Use Only </a:t>
            </a:r>
            <a:endParaRPr lang="en-US" dirty="0"/>
          </a:p>
        </p:txBody>
      </p:sp>
      <p:sp>
        <p:nvSpPr>
          <p:cNvPr id="4" name="Slide Number Placeholder 3"/>
          <p:cNvSpPr>
            <a:spLocks noGrp="1"/>
          </p:cNvSpPr>
          <p:nvPr>
            <p:ph type="sldNum" sz="quarter" idx="4"/>
          </p:nvPr>
        </p:nvSpPr>
        <p:spPr/>
        <p:txBody>
          <a:bodyPr/>
          <a:lstStyle/>
          <a:p>
            <a:fld id="{DB8BB9A7-48F6-5544-BE85-4528CCD443BD}" type="slidenum">
              <a:rPr lang="en-US" smtClean="0"/>
              <a:pPr/>
              <a:t>35</a:t>
            </a:fld>
            <a:endParaRPr lang="en-US"/>
          </a:p>
        </p:txBody>
      </p:sp>
      <p:sp>
        <p:nvSpPr>
          <p:cNvPr id="7" name="TextBox 6"/>
          <p:cNvSpPr txBox="1"/>
          <p:nvPr/>
        </p:nvSpPr>
        <p:spPr>
          <a:xfrm>
            <a:off x="262476" y="1500822"/>
            <a:ext cx="8932332" cy="5211682"/>
          </a:xfrm>
          <a:prstGeom prst="rect">
            <a:avLst/>
          </a:prstGeom>
          <a:noFill/>
        </p:spPr>
        <p:txBody>
          <a:bodyPr wrap="square" rtlCol="0">
            <a:spAutoFit/>
          </a:bodyPr>
          <a:lstStyle/>
          <a:p>
            <a:pPr marL="285750" indent="-285750" defTabSz="814388">
              <a:lnSpc>
                <a:spcPts val="2160"/>
              </a:lnSpc>
              <a:spcBef>
                <a:spcPct val="50000"/>
              </a:spcBef>
              <a:buClr>
                <a:schemeClr val="tx2"/>
              </a:buClr>
              <a:buSzPct val="100000"/>
              <a:buFont typeface="Arial"/>
              <a:buChar char="•"/>
            </a:pPr>
            <a:r>
              <a:rPr lang="en-US" sz="1600" dirty="0" smtClean="0"/>
              <a:t>Elastic (</a:t>
            </a:r>
            <a:r>
              <a:rPr lang="en-US" sz="1600" i="1" dirty="0" smtClean="0"/>
              <a:t>for the variance</a:t>
            </a:r>
            <a:r>
              <a:rPr lang="en-US" sz="1600" dirty="0" smtClean="0"/>
              <a:t>)</a:t>
            </a:r>
          </a:p>
          <a:p>
            <a:pPr marL="742950" lvl="1" indent="-285750" defTabSz="814388">
              <a:lnSpc>
                <a:spcPts val="2160"/>
              </a:lnSpc>
              <a:spcBef>
                <a:spcPct val="50000"/>
              </a:spcBef>
              <a:buClr>
                <a:schemeClr val="tx2"/>
              </a:buClr>
              <a:buSzPct val="100000"/>
              <a:buFont typeface="Arial"/>
              <a:buChar char="•"/>
            </a:pPr>
            <a:r>
              <a:rPr lang="en-US" sz="1400" dirty="0" smtClean="0"/>
              <a:t>Access:       Baseband Processing (Cloud RAN), RAN Controllers (Cloud Controllers)</a:t>
            </a:r>
            <a:br>
              <a:rPr lang="en-US" sz="1400" dirty="0" smtClean="0"/>
            </a:br>
            <a:r>
              <a:rPr lang="en-US" sz="1400" dirty="0" smtClean="0"/>
              <a:t>Core:           Evolved Packet Core, Video Optimization, Deep Packet Inspection, NAT, Firewall, VPN</a:t>
            </a:r>
            <a:br>
              <a:rPr lang="en-US" sz="1400" dirty="0" smtClean="0"/>
            </a:br>
            <a:r>
              <a:rPr lang="en-US" sz="1400" dirty="0" smtClean="0"/>
              <a:t>Services:     VoLTE/IMS, Video, CDN, Policy, Identity</a:t>
            </a:r>
            <a:br>
              <a:rPr lang="en-US" sz="1400" dirty="0" smtClean="0"/>
            </a:br>
            <a:r>
              <a:rPr lang="en-US" sz="1400" dirty="0" smtClean="0"/>
              <a:t>SDP:            APIs, M2M</a:t>
            </a:r>
            <a:br>
              <a:rPr lang="en-US" sz="1400" dirty="0" smtClean="0"/>
            </a:br>
            <a:r>
              <a:rPr lang="en-US" sz="1400" dirty="0" smtClean="0"/>
              <a:t>Hardware-independence + Virtualization + VM Mobility</a:t>
            </a:r>
            <a:endParaRPr lang="en-US" sz="1600" dirty="0" smtClean="0"/>
          </a:p>
          <a:p>
            <a:pPr marL="285750" indent="-285750" defTabSz="814388">
              <a:lnSpc>
                <a:spcPts val="2160"/>
              </a:lnSpc>
              <a:spcBef>
                <a:spcPct val="50000"/>
              </a:spcBef>
              <a:buClr>
                <a:schemeClr val="tx2"/>
              </a:buClr>
              <a:buSzPct val="100000"/>
              <a:buFont typeface="Arial"/>
              <a:buChar char="•"/>
            </a:pPr>
            <a:r>
              <a:rPr lang="en-US" sz="1600" dirty="0" smtClean="0"/>
              <a:t>Scalable (</a:t>
            </a:r>
            <a:r>
              <a:rPr lang="en-US" sz="1600" i="1" dirty="0" smtClean="0"/>
              <a:t>for the aggregate</a:t>
            </a:r>
            <a:r>
              <a:rPr lang="en-US" sz="1600" dirty="0" smtClean="0"/>
              <a:t>)</a:t>
            </a:r>
          </a:p>
          <a:p>
            <a:pPr marL="742950" lvl="1" indent="-285750" defTabSz="814388">
              <a:lnSpc>
                <a:spcPts val="2160"/>
              </a:lnSpc>
              <a:spcBef>
                <a:spcPct val="50000"/>
              </a:spcBef>
              <a:buClr>
                <a:schemeClr val="tx2"/>
              </a:buClr>
              <a:buSzPct val="100000"/>
              <a:buFont typeface="Arial"/>
              <a:buChar char="•"/>
            </a:pPr>
            <a:r>
              <a:rPr lang="en-US" sz="1400" dirty="0" smtClean="0"/>
              <a:t>Highly distributed bearer plane</a:t>
            </a:r>
            <a:br>
              <a:rPr lang="en-US" sz="1400" dirty="0" smtClean="0"/>
            </a:br>
            <a:r>
              <a:rPr lang="en-US" sz="1400" dirty="0" smtClean="0"/>
              <a:t>Independent control plane (inline or centralized)</a:t>
            </a:r>
            <a:br>
              <a:rPr lang="en-US" sz="1400" dirty="0" smtClean="0"/>
            </a:br>
            <a:r>
              <a:rPr lang="en-US" sz="1400" dirty="0" smtClean="0"/>
              <a:t>Policy + Orchestration  = Subscriber + Resource Optimization</a:t>
            </a:r>
            <a:endParaRPr lang="en-US" sz="1600" dirty="0" smtClean="0"/>
          </a:p>
          <a:p>
            <a:pPr marL="285750" indent="-285750" defTabSz="814388">
              <a:lnSpc>
                <a:spcPts val="2160"/>
              </a:lnSpc>
              <a:spcBef>
                <a:spcPct val="50000"/>
              </a:spcBef>
              <a:buClr>
                <a:schemeClr val="tx2"/>
              </a:buClr>
              <a:buSzPct val="100000"/>
              <a:buFont typeface="Arial"/>
              <a:buChar char="•"/>
            </a:pPr>
            <a:r>
              <a:rPr lang="en-US" sz="1600" b="1" i="1" dirty="0" smtClean="0"/>
              <a:t>Dynamic (Evolving to Self-Organizing)</a:t>
            </a:r>
          </a:p>
          <a:p>
            <a:pPr marL="742950" lvl="1" indent="-285750" defTabSz="814388">
              <a:lnSpc>
                <a:spcPts val="2160"/>
              </a:lnSpc>
              <a:spcBef>
                <a:spcPct val="50000"/>
              </a:spcBef>
              <a:buClr>
                <a:schemeClr val="tx2"/>
              </a:buClr>
              <a:buSzPct val="100000"/>
              <a:buFont typeface="Arial"/>
              <a:buChar char="•"/>
            </a:pPr>
            <a:r>
              <a:rPr lang="en-US" sz="1400" dirty="0" smtClean="0"/>
              <a:t>Big data analytics models unpredictability in Aggregates and Variances</a:t>
            </a:r>
            <a:br>
              <a:rPr lang="en-US" sz="1400" dirty="0" smtClean="0"/>
            </a:br>
            <a:r>
              <a:rPr lang="en-US" sz="1400" dirty="0" smtClean="0"/>
              <a:t>Dynamic decisions (manual or automatic intervention) based on analytics</a:t>
            </a:r>
            <a:br>
              <a:rPr lang="en-US" sz="1400" dirty="0" smtClean="0"/>
            </a:br>
            <a:r>
              <a:rPr lang="en-US" sz="1400" b="1" dirty="0" smtClean="0"/>
              <a:t>Adaptable routing/forwarding decisions that follow mobility events (subscribers, content, identity, services, applications, virtual machines)</a:t>
            </a:r>
            <a:endParaRPr lang="en-US" sz="1600" b="1" dirty="0" smtClean="0"/>
          </a:p>
          <a:p>
            <a:pPr marL="285750" indent="-285750" defTabSz="814388">
              <a:lnSpc>
                <a:spcPts val="2160"/>
              </a:lnSpc>
              <a:spcBef>
                <a:spcPct val="50000"/>
              </a:spcBef>
              <a:buClr>
                <a:schemeClr val="tx2"/>
              </a:buClr>
              <a:buSzPct val="100000"/>
              <a:buFont typeface="Arial"/>
              <a:buChar char="•"/>
            </a:pPr>
            <a:r>
              <a:rPr lang="en-US" sz="1600" dirty="0" smtClean="0"/>
              <a:t>Cost-Effective (</a:t>
            </a:r>
            <a:r>
              <a:rPr lang="en-US" sz="1600" i="1" dirty="0" smtClean="0"/>
              <a:t>OPEX and CAPEX</a:t>
            </a:r>
            <a:r>
              <a:rPr lang="en-US" sz="1600" dirty="0" smtClean="0"/>
              <a:t>)</a:t>
            </a:r>
            <a:endParaRPr lang="en-US" sz="1400" dirty="0" smtClean="0"/>
          </a:p>
        </p:txBody>
      </p:sp>
    </p:spTree>
    <p:extLst>
      <p:ext uri="{BB962C8B-B14F-4D97-AF65-F5344CB8AC3E}">
        <p14:creationId xmlns:p14="http://schemas.microsoft.com/office/powerpoint/2010/main" val="21939744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Data Sets</a:t>
            </a:r>
            <a:endParaRPr lang="en-US" dirty="0"/>
          </a:p>
        </p:txBody>
      </p:sp>
      <p:sp>
        <p:nvSpPr>
          <p:cNvPr id="3" name="Content Placeholder 2"/>
          <p:cNvSpPr>
            <a:spLocks noGrp="1"/>
          </p:cNvSpPr>
          <p:nvPr>
            <p:ph idx="1"/>
          </p:nvPr>
        </p:nvSpPr>
        <p:spPr>
          <a:xfrm>
            <a:off x="582621" y="1684196"/>
            <a:ext cx="8229600" cy="4791606"/>
          </a:xfrm>
        </p:spPr>
        <p:txBody>
          <a:bodyPr>
            <a:normAutofit fontScale="40000" lnSpcReduction="20000"/>
          </a:bodyPr>
          <a:lstStyle/>
          <a:p>
            <a:r>
              <a:rPr lang="en-US" sz="3800" dirty="0" smtClean="0">
                <a:sym typeface="Wingdings"/>
              </a:rPr>
              <a:t>Assume we have labeled data set</a:t>
            </a:r>
          </a:p>
          <a:p>
            <a:pPr lvl="1"/>
            <a:r>
              <a:rPr lang="en-US" sz="3400" dirty="0" smtClean="0">
                <a:sym typeface="Wingdings"/>
              </a:rPr>
              <a:t>{(X</a:t>
            </a:r>
            <a:r>
              <a:rPr lang="en-US" sz="3400" baseline="30000" dirty="0" smtClean="0">
                <a:sym typeface="Wingdings"/>
              </a:rPr>
              <a:t>(1)</a:t>
            </a:r>
            <a:r>
              <a:rPr lang="en-US" sz="3400" dirty="0" smtClean="0">
                <a:sym typeface="Wingdings"/>
              </a:rPr>
              <a:t>,Y</a:t>
            </a:r>
            <a:r>
              <a:rPr lang="en-US" sz="3400" baseline="30000" dirty="0" smtClean="0">
                <a:sym typeface="Wingdings"/>
              </a:rPr>
              <a:t>(1)</a:t>
            </a:r>
            <a:r>
              <a:rPr lang="en-US" sz="3400" dirty="0" smtClean="0">
                <a:sym typeface="Wingdings"/>
              </a:rPr>
              <a:t>),…,(X</a:t>
            </a:r>
            <a:r>
              <a:rPr lang="en-US" sz="3400" baseline="30000" dirty="0" smtClean="0">
                <a:sym typeface="Wingdings"/>
              </a:rPr>
              <a:t>(n)</a:t>
            </a:r>
            <a:r>
              <a:rPr lang="en-US" sz="3400" dirty="0" smtClean="0">
                <a:sym typeface="Wingdings"/>
              </a:rPr>
              <a:t>,Y</a:t>
            </a:r>
            <a:r>
              <a:rPr lang="en-US" sz="3400" baseline="30000" dirty="0" smtClean="0">
                <a:sym typeface="Wingdings"/>
              </a:rPr>
              <a:t>(n)</a:t>
            </a:r>
            <a:r>
              <a:rPr lang="en-US" sz="3400" dirty="0" smtClean="0">
                <a:sym typeface="Wingdings"/>
              </a:rPr>
              <a:t>)}</a:t>
            </a:r>
          </a:p>
          <a:p>
            <a:pPr lvl="2"/>
            <a:r>
              <a:rPr lang="en-US" sz="2900" dirty="0" smtClean="0">
                <a:sym typeface="Wingdings"/>
              </a:rPr>
              <a:t>Where  X</a:t>
            </a:r>
            <a:r>
              <a:rPr lang="en-US" sz="2900" baseline="30000" dirty="0" smtClean="0">
                <a:sym typeface="Wingdings"/>
              </a:rPr>
              <a:t>(i)</a:t>
            </a:r>
            <a:r>
              <a:rPr lang="en-US" sz="2900" dirty="0" smtClean="0">
                <a:sym typeface="Wingdings"/>
              </a:rPr>
              <a:t> is an m-dimensional vector, and </a:t>
            </a:r>
          </a:p>
          <a:p>
            <a:pPr lvl="2"/>
            <a:r>
              <a:rPr lang="en-US" sz="2900" dirty="0" smtClean="0">
                <a:sym typeface="Wingdings"/>
              </a:rPr>
              <a:t>Y</a:t>
            </a:r>
            <a:r>
              <a:rPr lang="en-US" sz="2900" baseline="30000" dirty="0" smtClean="0">
                <a:sym typeface="Wingdings"/>
              </a:rPr>
              <a:t>(i)</a:t>
            </a:r>
            <a:r>
              <a:rPr lang="en-US" sz="2900" dirty="0" smtClean="0">
                <a:sym typeface="Wingdings"/>
              </a:rPr>
              <a:t> is usually a k dimensional vector,  k &lt; m</a:t>
            </a:r>
          </a:p>
          <a:p>
            <a:pPr lvl="2"/>
            <a:endParaRPr lang="en-US" sz="2900" dirty="0" smtClean="0">
              <a:sym typeface="Wingdings"/>
            </a:endParaRPr>
          </a:p>
          <a:p>
            <a:r>
              <a:rPr lang="en-US" sz="3800" dirty="0" smtClean="0">
                <a:sym typeface="Wingdings"/>
              </a:rPr>
              <a:t>Strawman X (the network has this information, and much much more)</a:t>
            </a:r>
          </a:p>
          <a:p>
            <a:pPr marL="0" indent="0">
              <a:buNone/>
            </a:pPr>
            <a:endParaRPr lang="en-US" dirty="0" smtClean="0">
              <a:sym typeface="Wingdings"/>
            </a:endParaRPr>
          </a:p>
          <a:p>
            <a:pPr>
              <a:lnSpc>
                <a:spcPct val="80000"/>
              </a:lnSpc>
            </a:pPr>
            <a:r>
              <a:rPr lang="en-GB" sz="3400" dirty="0" smtClean="0"/>
              <a:t>X</a:t>
            </a:r>
            <a:r>
              <a:rPr lang="en-GB" sz="3400" baseline="30000" dirty="0" smtClean="0"/>
              <a:t>(i)</a:t>
            </a:r>
            <a:r>
              <a:rPr lang="en-GB" sz="3400" dirty="0" smtClean="0"/>
              <a:t> = (Path </a:t>
            </a:r>
            <a:r>
              <a:rPr lang="en-GB" sz="3400" dirty="0"/>
              <a:t>end </a:t>
            </a:r>
            <a:r>
              <a:rPr lang="en-GB" sz="3400" dirty="0" smtClean="0"/>
              <a:t>points,</a:t>
            </a:r>
            <a:endParaRPr lang="en-GB" sz="3400" dirty="0"/>
          </a:p>
          <a:p>
            <a:pPr marL="457200" lvl="1" indent="0">
              <a:lnSpc>
                <a:spcPct val="80000"/>
              </a:lnSpc>
              <a:buNone/>
            </a:pPr>
            <a:r>
              <a:rPr lang="en-GB" sz="3400" dirty="0" smtClean="0"/>
              <a:t>        Desired </a:t>
            </a:r>
            <a:r>
              <a:rPr lang="en-GB" sz="3400" dirty="0"/>
              <a:t>path </a:t>
            </a:r>
            <a:r>
              <a:rPr lang="en-GB" sz="3400" dirty="0" smtClean="0"/>
              <a:t>constraints, </a:t>
            </a:r>
          </a:p>
          <a:p>
            <a:pPr marL="457200" lvl="1" indent="0">
              <a:lnSpc>
                <a:spcPct val="80000"/>
              </a:lnSpc>
              <a:buNone/>
            </a:pPr>
            <a:r>
              <a:rPr lang="en-GB" sz="3400" dirty="0"/>
              <a:t> </a:t>
            </a:r>
            <a:r>
              <a:rPr lang="en-GB" sz="3400" dirty="0" smtClean="0"/>
              <a:t>       </a:t>
            </a:r>
            <a:r>
              <a:rPr lang="en-GB" sz="3400" dirty="0"/>
              <a:t>S</a:t>
            </a:r>
            <a:r>
              <a:rPr lang="en-GB" sz="3400" dirty="0" smtClean="0"/>
              <a:t>ignal impairment,</a:t>
            </a:r>
          </a:p>
          <a:p>
            <a:pPr marL="457200" lvl="1" indent="0">
              <a:lnSpc>
                <a:spcPct val="80000"/>
              </a:lnSpc>
              <a:buNone/>
            </a:pPr>
            <a:r>
              <a:rPr lang="en-GB" sz="3400" dirty="0"/>
              <a:t> </a:t>
            </a:r>
            <a:r>
              <a:rPr lang="en-GB" sz="3400" dirty="0" smtClean="0"/>
              <a:t>       Computed path,</a:t>
            </a:r>
            <a:endParaRPr lang="en-GB" sz="3400" dirty="0"/>
          </a:p>
          <a:p>
            <a:pPr marL="457200" lvl="1" indent="0">
              <a:lnSpc>
                <a:spcPct val="80000"/>
              </a:lnSpc>
              <a:buNone/>
            </a:pPr>
            <a:r>
              <a:rPr lang="en-GB" sz="3400" dirty="0" smtClean="0"/>
              <a:t>        Aggregate </a:t>
            </a:r>
            <a:r>
              <a:rPr lang="en-GB" sz="3400" dirty="0"/>
              <a:t>path constraints (e.g. path cost</a:t>
            </a:r>
            <a:r>
              <a:rPr lang="en-GB" sz="3400" dirty="0" smtClean="0"/>
              <a:t>),</a:t>
            </a:r>
          </a:p>
          <a:p>
            <a:pPr marL="457200" lvl="1" indent="0">
              <a:lnSpc>
                <a:spcPct val="80000"/>
              </a:lnSpc>
              <a:buNone/>
            </a:pPr>
            <a:r>
              <a:rPr lang="en-GB" sz="3400" dirty="0" smtClean="0"/>
              <a:t>        Minimum </a:t>
            </a:r>
            <a:r>
              <a:rPr lang="en-GB" sz="3400" dirty="0"/>
              <a:t>cost </a:t>
            </a:r>
            <a:r>
              <a:rPr lang="en-GB" sz="3400" dirty="0" smtClean="0"/>
              <a:t>path,</a:t>
            </a:r>
            <a:endParaRPr lang="en-GB" sz="3400" dirty="0"/>
          </a:p>
          <a:p>
            <a:pPr marL="457200" lvl="1" indent="0">
              <a:lnSpc>
                <a:spcPct val="80000"/>
              </a:lnSpc>
              <a:buNone/>
            </a:pPr>
            <a:r>
              <a:rPr lang="en-GB" sz="3400" dirty="0" smtClean="0"/>
              <a:t>        Minimum </a:t>
            </a:r>
            <a:r>
              <a:rPr lang="en-GB" sz="3400" dirty="0"/>
              <a:t>load </a:t>
            </a:r>
            <a:r>
              <a:rPr lang="en-GB" sz="3400" dirty="0" smtClean="0"/>
              <a:t>path,  </a:t>
            </a:r>
            <a:endParaRPr lang="en-GB" sz="3400" dirty="0"/>
          </a:p>
          <a:p>
            <a:pPr marL="457200" lvl="1" indent="0">
              <a:lnSpc>
                <a:spcPct val="80000"/>
              </a:lnSpc>
              <a:buNone/>
            </a:pPr>
            <a:r>
              <a:rPr lang="en-GB" sz="3400" dirty="0" smtClean="0"/>
              <a:t>        Maximum </a:t>
            </a:r>
            <a:r>
              <a:rPr lang="en-GB" sz="3400" dirty="0"/>
              <a:t>residual bandwidth </a:t>
            </a:r>
            <a:r>
              <a:rPr lang="en-GB" sz="3400" dirty="0" smtClean="0"/>
              <a:t>path,</a:t>
            </a:r>
            <a:endParaRPr lang="en-GB" sz="3400" dirty="0"/>
          </a:p>
          <a:p>
            <a:pPr marL="457200" lvl="1" indent="0">
              <a:lnSpc>
                <a:spcPct val="80000"/>
              </a:lnSpc>
              <a:buNone/>
            </a:pPr>
            <a:r>
              <a:rPr lang="en-GB" sz="3400" dirty="0" smtClean="0"/>
              <a:t>        Aggregate </a:t>
            </a:r>
            <a:r>
              <a:rPr lang="en-GB" sz="3400" dirty="0"/>
              <a:t>bandwidth </a:t>
            </a:r>
            <a:r>
              <a:rPr lang="en-GB" sz="3400" dirty="0" smtClean="0"/>
              <a:t>consumption,</a:t>
            </a:r>
            <a:endParaRPr lang="en-GB" sz="3400" dirty="0"/>
          </a:p>
          <a:p>
            <a:pPr marL="457200" lvl="1" indent="0">
              <a:lnSpc>
                <a:spcPct val="80000"/>
              </a:lnSpc>
              <a:buNone/>
            </a:pPr>
            <a:r>
              <a:rPr lang="en-GB" sz="3400" dirty="0" smtClean="0"/>
              <a:t>        Load </a:t>
            </a:r>
            <a:r>
              <a:rPr lang="en-GB" sz="3400" dirty="0"/>
              <a:t>of the most loaded </a:t>
            </a:r>
            <a:r>
              <a:rPr lang="en-GB" sz="3400" dirty="0" smtClean="0"/>
              <a:t>link,</a:t>
            </a:r>
            <a:endParaRPr lang="en-GB" sz="3400" dirty="0"/>
          </a:p>
          <a:p>
            <a:pPr marL="457200" lvl="1" indent="0">
              <a:lnSpc>
                <a:spcPct val="80000"/>
              </a:lnSpc>
              <a:buNone/>
            </a:pPr>
            <a:r>
              <a:rPr lang="en-GB" sz="3400" dirty="0" smtClean="0"/>
              <a:t>        Cumulative </a:t>
            </a:r>
            <a:r>
              <a:rPr lang="en-GB" sz="3400" dirty="0"/>
              <a:t>cost of a set of </a:t>
            </a:r>
            <a:r>
              <a:rPr lang="en-GB" sz="3400" dirty="0" smtClean="0"/>
              <a:t>paths,</a:t>
            </a:r>
          </a:p>
          <a:p>
            <a:pPr marL="457200" lvl="1" indent="0">
              <a:lnSpc>
                <a:spcPct val="80000"/>
              </a:lnSpc>
              <a:buNone/>
            </a:pPr>
            <a:r>
              <a:rPr lang="en-GB" sz="3400" dirty="0"/>
              <a:t> </a:t>
            </a:r>
            <a:r>
              <a:rPr lang="en-GB" sz="3400" dirty="0" smtClean="0"/>
              <a:t>       (some measure of buffer occupancy),</a:t>
            </a:r>
          </a:p>
          <a:p>
            <a:pPr marL="457200" lvl="1" indent="0">
              <a:lnSpc>
                <a:spcPct val="80000"/>
              </a:lnSpc>
              <a:buNone/>
            </a:pPr>
            <a:r>
              <a:rPr lang="en-GB" sz="3400" dirty="0"/>
              <a:t> </a:t>
            </a:r>
            <a:r>
              <a:rPr lang="en-GB" sz="3400" dirty="0" smtClean="0"/>
              <a:t>       …,</a:t>
            </a:r>
          </a:p>
          <a:p>
            <a:pPr marL="457200" lvl="1" indent="0">
              <a:lnSpc>
                <a:spcPct val="80000"/>
              </a:lnSpc>
              <a:buNone/>
            </a:pPr>
            <a:r>
              <a:rPr lang="en-GB" sz="3400" dirty="0"/>
              <a:t> </a:t>
            </a:r>
            <a:r>
              <a:rPr lang="en-GB" sz="3400" dirty="0" smtClean="0"/>
              <a:t>       Other </a:t>
            </a:r>
            <a:r>
              <a:rPr lang="en-GB" sz="3400" dirty="0"/>
              <a:t>(possibly </a:t>
            </a:r>
            <a:r>
              <a:rPr lang="en-GB" sz="3400" dirty="0" smtClean="0"/>
              <a:t>exogenous) data)</a:t>
            </a:r>
          </a:p>
          <a:p>
            <a:pPr marL="457200" lvl="1" indent="0">
              <a:lnSpc>
                <a:spcPct val="80000"/>
              </a:lnSpc>
              <a:buNone/>
            </a:pPr>
            <a:endParaRPr lang="en-GB" sz="3400" dirty="0"/>
          </a:p>
          <a:p>
            <a:pPr>
              <a:lnSpc>
                <a:spcPct val="80000"/>
              </a:lnSpc>
            </a:pPr>
            <a:r>
              <a:rPr lang="en-GB" sz="3400" dirty="0" smtClean="0"/>
              <a:t>If we have Y</a:t>
            </a:r>
            <a:r>
              <a:rPr lang="en-GB" sz="3400" baseline="30000" dirty="0" smtClean="0"/>
              <a:t>(i)</a:t>
            </a:r>
            <a:r>
              <a:rPr lang="en-GB" sz="3400" dirty="0" smtClean="0"/>
              <a:t>’s are a set of classes we want to predict, e.g., congestion,  latency, …</a:t>
            </a:r>
          </a:p>
          <a:p>
            <a:pPr>
              <a:lnSpc>
                <a:spcPct val="80000"/>
              </a:lnSpc>
            </a:pPr>
            <a:endParaRPr lang="en-GB" sz="2400" dirty="0"/>
          </a:p>
          <a:p>
            <a:endParaRPr lang="en-US" dirty="0" smtClean="0">
              <a:sym typeface="Wingdings"/>
            </a:endParaRPr>
          </a:p>
        </p:txBody>
      </p:sp>
      <p:grpSp>
        <p:nvGrpSpPr>
          <p:cNvPr id="7" name="Group 6"/>
          <p:cNvGrpSpPr/>
          <p:nvPr/>
        </p:nvGrpSpPr>
        <p:grpSpPr>
          <a:xfrm>
            <a:off x="6233223" y="2071006"/>
            <a:ext cx="812800" cy="540142"/>
            <a:chOff x="6124089" y="2206462"/>
            <a:chExt cx="812800" cy="540142"/>
          </a:xfrm>
        </p:grpSpPr>
        <p:pic>
          <p:nvPicPr>
            <p:cNvPr id="5" name="Picture 4" descr="x_in_r_m.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089" y="2206462"/>
              <a:ext cx="812800" cy="177800"/>
            </a:xfrm>
            <a:prstGeom prst="rect">
              <a:avLst/>
            </a:prstGeom>
          </p:spPr>
        </p:pic>
        <p:pic>
          <p:nvPicPr>
            <p:cNvPr id="6" name="Picture 5" descr="y_in_z_k.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089" y="2543404"/>
              <a:ext cx="736600" cy="203200"/>
            </a:xfrm>
            <a:prstGeom prst="rect">
              <a:avLst/>
            </a:prstGeom>
          </p:spPr>
        </p:pic>
      </p:grpSp>
    </p:spTree>
    <p:extLst>
      <p:ext uri="{BB962C8B-B14F-4D97-AF65-F5344CB8AC3E}">
        <p14:creationId xmlns:p14="http://schemas.microsoft.com/office/powerpoint/2010/main" val="33694232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Might the Labels Look Like?</a:t>
            </a:r>
            <a:br>
              <a:rPr lang="en-US" dirty="0" smtClean="0"/>
            </a:br>
            <a:r>
              <a:rPr lang="en-US" dirty="0" smtClean="0"/>
              <a:t>(sparseness)</a:t>
            </a:r>
            <a:endParaRPr lang="en-US" dirty="0"/>
          </a:p>
        </p:txBody>
      </p:sp>
      <p:pic>
        <p:nvPicPr>
          <p:cNvPr id="6" name="Picture 5" descr="y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871" y="2654300"/>
            <a:ext cx="1778000" cy="1536700"/>
          </a:xfrm>
          <a:prstGeom prst="rect">
            <a:avLst/>
          </a:prstGeom>
        </p:spPr>
      </p:pic>
      <p:sp>
        <p:nvSpPr>
          <p:cNvPr id="8" name="TextBox 7"/>
          <p:cNvSpPr txBox="1"/>
          <p:nvPr/>
        </p:nvSpPr>
        <p:spPr>
          <a:xfrm>
            <a:off x="3919418" y="3237984"/>
            <a:ext cx="1659532" cy="646331"/>
          </a:xfrm>
          <a:prstGeom prst="rect">
            <a:avLst/>
          </a:prstGeom>
          <a:noFill/>
        </p:spPr>
        <p:txBody>
          <a:bodyPr wrap="square" rtlCol="0">
            <a:spAutoFit/>
          </a:bodyPr>
          <a:lstStyle/>
          <a:p>
            <a:pPr algn="ctr"/>
            <a:r>
              <a:rPr lang="en-US" dirty="0" smtClean="0">
                <a:sym typeface="Wingdings"/>
              </a:rPr>
              <a:t></a:t>
            </a:r>
          </a:p>
          <a:p>
            <a:pPr algn="ctr"/>
            <a:r>
              <a:rPr lang="en-US" dirty="0" smtClean="0">
                <a:sym typeface="Wingdings"/>
              </a:rPr>
              <a:t>(instance)</a:t>
            </a:r>
            <a:endParaRPr lang="en-US" dirty="0"/>
          </a:p>
        </p:txBody>
      </p:sp>
      <p:pic>
        <p:nvPicPr>
          <p:cNvPr id="11" name="Picture 10" descr="y_va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554" y="2654300"/>
            <a:ext cx="1041400" cy="1536700"/>
          </a:xfrm>
          <a:prstGeom prst="rect">
            <a:avLst/>
          </a:prstGeom>
        </p:spPr>
      </p:pic>
    </p:spTree>
    <p:extLst>
      <p:ext uri="{BB962C8B-B14F-4D97-AF65-F5344CB8AC3E}">
        <p14:creationId xmlns:p14="http://schemas.microsoft.com/office/powerpoint/2010/main" val="1489983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normAutofit fontScale="90000"/>
          </a:bodyPr>
          <a:lstStyle/>
          <a:p>
            <a:r>
              <a:rPr lang="en-US" dirty="0" smtClean="0"/>
              <a:t>Making this Real </a:t>
            </a:r>
            <a:br>
              <a:rPr lang="en-US" dirty="0" smtClean="0"/>
            </a:br>
            <a:r>
              <a:rPr lang="en-US" sz="3600" dirty="0" smtClean="0"/>
              <a:t>(what do we have to do?)</a:t>
            </a:r>
            <a:endParaRPr lang="en-US" dirty="0"/>
          </a:p>
        </p:txBody>
      </p:sp>
      <p:sp>
        <p:nvSpPr>
          <p:cNvPr id="3" name="Content Placeholder 2"/>
          <p:cNvSpPr>
            <a:spLocks noGrp="1"/>
          </p:cNvSpPr>
          <p:nvPr>
            <p:ph idx="1"/>
          </p:nvPr>
        </p:nvSpPr>
        <p:spPr>
          <a:xfrm>
            <a:off x="457200" y="1806280"/>
            <a:ext cx="8229600" cy="5089525"/>
          </a:xfrm>
        </p:spPr>
        <p:txBody>
          <a:bodyPr>
            <a:normAutofit fontScale="55000" lnSpcReduction="20000"/>
          </a:bodyPr>
          <a:lstStyle/>
          <a:p>
            <a:r>
              <a:rPr lang="en-US" dirty="0" smtClean="0"/>
              <a:t>Choose the labels of interest</a:t>
            </a:r>
          </a:p>
          <a:p>
            <a:pPr lvl="1"/>
            <a:r>
              <a:rPr lang="en-US" dirty="0" smtClean="0"/>
              <a:t>What are the classes of interest, what might we want to predict?</a:t>
            </a:r>
          </a:p>
          <a:p>
            <a:endParaRPr lang="en-US" dirty="0"/>
          </a:p>
          <a:p>
            <a:r>
              <a:rPr lang="en-US" dirty="0" smtClean="0"/>
              <a:t>Get the data sets (this is always the “trick”)</a:t>
            </a:r>
          </a:p>
          <a:p>
            <a:pPr lvl="1"/>
            <a:r>
              <a:rPr lang="en-US" dirty="0" smtClean="0"/>
              <a:t>Labeling?</a:t>
            </a:r>
          </a:p>
          <a:p>
            <a:pPr lvl="1"/>
            <a:r>
              <a:rPr lang="en-US" dirty="0" smtClean="0"/>
              <a:t>Split into training, test, cross-validation</a:t>
            </a:r>
          </a:p>
          <a:p>
            <a:pPr lvl="2"/>
            <a:r>
              <a:rPr lang="en-US" dirty="0" smtClean="0"/>
              <a:t>Avoid generalization error (bias, variance)</a:t>
            </a:r>
          </a:p>
          <a:p>
            <a:pPr lvl="1"/>
            <a:r>
              <a:rPr lang="en-US" dirty="0" smtClean="0"/>
              <a:t>Avoid data leakage</a:t>
            </a:r>
          </a:p>
          <a:p>
            <a:pPr lvl="1"/>
            <a:endParaRPr lang="en-US" dirty="0" smtClean="0"/>
          </a:p>
          <a:p>
            <a:r>
              <a:rPr lang="en-US" dirty="0" smtClean="0"/>
              <a:t>Choose a model </a:t>
            </a:r>
          </a:p>
          <a:p>
            <a:pPr lvl="1"/>
            <a:r>
              <a:rPr lang="en-US" dirty="0" smtClean="0"/>
              <a:t>I would try supervised DNN</a:t>
            </a:r>
          </a:p>
          <a:p>
            <a:pPr lvl="2"/>
            <a:r>
              <a:rPr lang="en-US" dirty="0" smtClean="0"/>
              <a:t>We want to find “non-obvious” features, which likely live in high-dimensional space</a:t>
            </a:r>
          </a:p>
          <a:p>
            <a:pPr lvl="2"/>
            <a:endParaRPr lang="en-US" dirty="0" smtClean="0"/>
          </a:p>
          <a:p>
            <a:r>
              <a:rPr lang="en-US" dirty="0">
                <a:solidFill>
                  <a:srgbClr val="FF0000"/>
                </a:solidFill>
              </a:rPr>
              <a:t>Write </a:t>
            </a:r>
            <a:r>
              <a:rPr lang="en-US" dirty="0" smtClean="0">
                <a:solidFill>
                  <a:srgbClr val="FF0000"/>
                </a:solidFill>
              </a:rPr>
              <a:t>code</a:t>
            </a:r>
          </a:p>
          <a:p>
            <a:pPr lvl="1"/>
            <a:r>
              <a:rPr lang="en-US" dirty="0" smtClean="0">
                <a:solidFill>
                  <a:srgbClr val="FF0000"/>
                </a:solidFill>
              </a:rPr>
              <a:t>Then write more code</a:t>
            </a:r>
            <a:endParaRPr lang="en-US" dirty="0">
              <a:solidFill>
                <a:srgbClr val="FF0000"/>
              </a:solidFill>
            </a:endParaRPr>
          </a:p>
          <a:p>
            <a:endParaRPr lang="en-US" dirty="0" smtClean="0"/>
          </a:p>
          <a:p>
            <a:r>
              <a:rPr lang="en-US" dirty="0" smtClean="0"/>
              <a:t>Test on (previously) unseen examples</a:t>
            </a:r>
          </a:p>
          <a:p>
            <a:pPr marL="0" indent="0">
              <a:buNone/>
            </a:pPr>
            <a:endParaRPr lang="en-US" dirty="0" smtClean="0"/>
          </a:p>
          <a:p>
            <a:r>
              <a:rPr lang="en-US" dirty="0" smtClean="0"/>
              <a:t>Iterate</a:t>
            </a:r>
            <a:endParaRPr lang="en-US" dirty="0"/>
          </a:p>
        </p:txBody>
      </p:sp>
    </p:spTree>
    <p:extLst>
      <p:ext uri="{BB962C8B-B14F-4D97-AF65-F5344CB8AC3E}">
        <p14:creationId xmlns:p14="http://schemas.microsoft.com/office/powerpoint/2010/main" val="1802822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6"/>
            <a:ext cx="8229600" cy="1143000"/>
          </a:xfrm>
        </p:spPr>
        <p:txBody>
          <a:bodyPr>
            <a:normAutofit/>
          </a:bodyPr>
          <a:lstStyle/>
          <a:p>
            <a:r>
              <a:rPr lang="en-US" dirty="0" smtClean="0"/>
              <a:t>Issues/Challenges</a:t>
            </a:r>
            <a:endParaRPr lang="en-US" dirty="0"/>
          </a:p>
        </p:txBody>
      </p:sp>
      <p:sp>
        <p:nvSpPr>
          <p:cNvPr id="3" name="Content Placeholder 2"/>
          <p:cNvSpPr>
            <a:spLocks noGrp="1"/>
          </p:cNvSpPr>
          <p:nvPr>
            <p:ph idx="1"/>
          </p:nvPr>
        </p:nvSpPr>
        <p:spPr>
          <a:xfrm>
            <a:off x="457200" y="1511717"/>
            <a:ext cx="8229600" cy="5346283"/>
          </a:xfrm>
        </p:spPr>
        <p:txBody>
          <a:bodyPr>
            <a:normAutofit fontScale="47500" lnSpcReduction="20000"/>
          </a:bodyPr>
          <a:lstStyle/>
          <a:p>
            <a:r>
              <a:rPr lang="en-US" sz="4100" dirty="0" smtClean="0"/>
              <a:t>Is there a unique model that Mobile Oracles would use?</a:t>
            </a:r>
          </a:p>
          <a:p>
            <a:pPr lvl="1"/>
            <a:r>
              <a:rPr lang="en-US" sz="3400" dirty="0" smtClean="0"/>
              <a:t>Unlikely </a:t>
            </a:r>
            <a:r>
              <a:rPr lang="en-US" sz="3400" dirty="0" smtClean="0">
                <a:sym typeface="Wingdings"/>
              </a:rPr>
              <a:t> online learning</a:t>
            </a:r>
          </a:p>
          <a:p>
            <a:pPr lvl="1"/>
            <a:r>
              <a:rPr lang="en-US" sz="3400" dirty="0" smtClean="0">
                <a:sym typeface="Wingdings"/>
              </a:rPr>
              <a:t>Ensemble learning, among others</a:t>
            </a:r>
            <a:endParaRPr lang="en-US" sz="3400" dirty="0" smtClean="0"/>
          </a:p>
          <a:p>
            <a:pPr lvl="1"/>
            <a:endParaRPr lang="en-US" sz="3700" dirty="0" smtClean="0"/>
          </a:p>
          <a:p>
            <a:r>
              <a:rPr lang="en-US" sz="4100" dirty="0" smtClean="0"/>
              <a:t>Mobile is a </a:t>
            </a:r>
            <a:r>
              <a:rPr lang="en-US" sz="4100" i="1" dirty="0" smtClean="0"/>
              <a:t>non-perceptual </a:t>
            </a:r>
            <a:r>
              <a:rPr lang="en-US" sz="4100" dirty="0" smtClean="0"/>
              <a:t>tasks (we think)</a:t>
            </a:r>
          </a:p>
          <a:p>
            <a:pPr lvl="1"/>
            <a:r>
              <a:rPr lang="en-US" sz="2900" dirty="0" smtClean="0"/>
              <a:t>Does the Manifold Hypothesis hold for non-perceptual data sets?</a:t>
            </a:r>
          </a:p>
          <a:p>
            <a:pPr lvl="1"/>
            <a:r>
              <a:rPr lang="en-US" sz="2900" dirty="0" smtClean="0"/>
              <a:t>Seems to (Google PUE, </a:t>
            </a:r>
            <a:r>
              <a:rPr lang="en-US" sz="2900" dirty="0" err="1" smtClean="0"/>
              <a:t>etc</a:t>
            </a:r>
            <a:r>
              <a:rPr lang="en-US" sz="2900" dirty="0" smtClean="0"/>
              <a:t>)</a:t>
            </a:r>
          </a:p>
          <a:p>
            <a:endParaRPr lang="en-US" dirty="0" smtClean="0"/>
          </a:p>
          <a:p>
            <a:r>
              <a:rPr lang="en-US" sz="4100" dirty="0" smtClean="0"/>
              <a:t>Unlabeled vs. Labeled Data</a:t>
            </a:r>
          </a:p>
          <a:p>
            <a:pPr lvl="1"/>
            <a:r>
              <a:rPr lang="en-US" sz="2900" dirty="0" smtClean="0"/>
              <a:t>Most commercial successes in ML have come with deep supervised learning </a:t>
            </a:r>
            <a:r>
              <a:rPr lang="en-US" sz="2900" dirty="0" smtClean="0">
                <a:sym typeface="Wingdings"/>
              </a:rPr>
              <a:t> labeled data</a:t>
            </a:r>
          </a:p>
          <a:p>
            <a:pPr lvl="1"/>
            <a:r>
              <a:rPr lang="en-US" sz="2900" dirty="0" smtClean="0">
                <a:sym typeface="Wingdings"/>
              </a:rPr>
              <a:t>We don’t have ready access to large labeled data sets (always a problem)</a:t>
            </a:r>
          </a:p>
          <a:p>
            <a:endParaRPr lang="en-US" dirty="0" smtClean="0">
              <a:sym typeface="Wingdings"/>
            </a:endParaRPr>
          </a:p>
          <a:p>
            <a:r>
              <a:rPr lang="en-US" sz="4100" dirty="0" smtClean="0">
                <a:sym typeface="Wingdings"/>
              </a:rPr>
              <a:t>Time Series Data</a:t>
            </a:r>
          </a:p>
          <a:p>
            <a:pPr lvl="1"/>
            <a:r>
              <a:rPr lang="en-US" sz="2900" dirty="0" smtClean="0">
                <a:sym typeface="Wingdings"/>
              </a:rPr>
              <a:t>With the exception of Recurrent Neural Networks, most  ANNs do not explicitly model time (e.g., Deep Neural Networks)</a:t>
            </a:r>
          </a:p>
          <a:p>
            <a:pPr lvl="1"/>
            <a:r>
              <a:rPr lang="en-US" sz="2900" dirty="0" smtClean="0">
                <a:sym typeface="Wingdings"/>
              </a:rPr>
              <a:t>Flow data/sampling</a:t>
            </a:r>
          </a:p>
          <a:p>
            <a:pPr lvl="1"/>
            <a:endParaRPr lang="en-US" dirty="0" smtClean="0">
              <a:sym typeface="Wingdings"/>
            </a:endParaRPr>
          </a:p>
          <a:p>
            <a:r>
              <a:rPr lang="en-US" sz="4500" dirty="0" smtClean="0">
                <a:sym typeface="Wingdings"/>
              </a:rPr>
              <a:t>Training vs. {prediction,classification} Complexity</a:t>
            </a:r>
          </a:p>
          <a:p>
            <a:pPr lvl="1"/>
            <a:r>
              <a:rPr lang="en-US" sz="3400" dirty="0" smtClean="0">
                <a:sym typeface="Wingdings"/>
              </a:rPr>
              <a:t>Stochastic (online) vs. Batch vs. Mini-batch</a:t>
            </a:r>
          </a:p>
          <a:p>
            <a:pPr lvl="1"/>
            <a:r>
              <a:rPr lang="en-US" sz="3400" dirty="0" smtClean="0">
                <a:sym typeface="Wingdings"/>
              </a:rPr>
              <a:t>Where are the computational bottlenecks, and how do those interact with (quasi) real time requirements?</a:t>
            </a:r>
          </a:p>
        </p:txBody>
      </p:sp>
    </p:spTree>
    <p:extLst>
      <p:ext uri="{BB962C8B-B14F-4D97-AF65-F5344CB8AC3E}">
        <p14:creationId xmlns:p14="http://schemas.microsoft.com/office/powerpoint/2010/main" val="3924980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337488"/>
            <a:ext cx="8229600" cy="5174320"/>
          </a:xfrm>
        </p:spPr>
        <p:txBody>
          <a:bodyPr>
            <a:normAutofit fontScale="85000" lnSpcReduction="20000"/>
          </a:bodyPr>
          <a:lstStyle/>
          <a:p>
            <a:r>
              <a:rPr lang="en-US" strike="sngStrike" dirty="0" smtClean="0"/>
              <a:t>Goals for this Talk</a:t>
            </a:r>
          </a:p>
          <a:p>
            <a:endParaRPr lang="en-US" dirty="0" smtClean="0"/>
          </a:p>
          <a:p>
            <a:r>
              <a:rPr lang="en-US" dirty="0" smtClean="0"/>
              <a:t>Automation </a:t>
            </a:r>
            <a:r>
              <a:rPr lang="en-US" dirty="0"/>
              <a:t>Continuum</a:t>
            </a:r>
          </a:p>
          <a:p>
            <a:pPr marL="0" indent="0">
              <a:buNone/>
            </a:pPr>
            <a:endParaRPr lang="en-US" dirty="0" smtClean="0"/>
          </a:p>
          <a:p>
            <a:r>
              <a:rPr lang="en-US" dirty="0" smtClean="0"/>
              <a:t>Software Defined Intelligence</a:t>
            </a:r>
          </a:p>
          <a:p>
            <a:pPr lvl="1"/>
            <a:r>
              <a:rPr lang="en-US" dirty="0" smtClean="0"/>
              <a:t>Architecture and Pipeline</a:t>
            </a:r>
            <a:endParaRPr lang="en-US" dirty="0"/>
          </a:p>
          <a:p>
            <a:endParaRPr lang="en-US" dirty="0" smtClean="0"/>
          </a:p>
          <a:p>
            <a:r>
              <a:rPr lang="en-US" dirty="0" smtClean="0"/>
              <a:t>What is Machine Learning?</a:t>
            </a:r>
          </a:p>
          <a:p>
            <a:pPr marL="0" indent="0">
              <a:buNone/>
            </a:pPr>
            <a:endParaRPr lang="en-US" dirty="0"/>
          </a:p>
          <a:p>
            <a:r>
              <a:rPr lang="en-US" dirty="0" smtClean="0"/>
              <a:t>Mobile Use Case(s)</a:t>
            </a:r>
          </a:p>
          <a:p>
            <a:endParaRPr lang="en-US" dirty="0"/>
          </a:p>
          <a:p>
            <a:r>
              <a:rPr lang="en-US" dirty="0" smtClean="0"/>
              <a:t>Appendix: How can machine learning possibly work?</a:t>
            </a:r>
            <a:endParaRPr lang="en-US" dirty="0"/>
          </a:p>
        </p:txBody>
      </p:sp>
    </p:spTree>
    <p:extLst>
      <p:ext uri="{BB962C8B-B14F-4D97-AF65-F5344CB8AC3E}">
        <p14:creationId xmlns:p14="http://schemas.microsoft.com/office/powerpoint/2010/main" val="20158349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8476"/>
            <a:ext cx="8229600" cy="1143000"/>
          </a:xfrm>
        </p:spPr>
        <p:txBody>
          <a:bodyPr>
            <a:normAutofit fontScale="90000"/>
          </a:bodyPr>
          <a:lstStyle/>
          <a:p>
            <a:r>
              <a:rPr lang="en-US" sz="6700" b="1" dirty="0" smtClean="0"/>
              <a:t>Q &amp; A</a:t>
            </a:r>
            <a:br>
              <a:rPr lang="en-US" sz="6700" b="1" dirty="0" smtClean="0"/>
            </a:br>
            <a:r>
              <a:rPr lang="en-US" sz="3100" dirty="0" smtClean="0"/>
              <a:t>(or we can take a look at how ML could possibly work)</a:t>
            </a:r>
            <a:endParaRPr lang="en-US" sz="3100" dirty="0"/>
          </a:p>
        </p:txBody>
      </p:sp>
      <p:sp>
        <p:nvSpPr>
          <p:cNvPr id="4" name="TextBox 3"/>
          <p:cNvSpPr txBox="1"/>
          <p:nvPr/>
        </p:nvSpPr>
        <p:spPr>
          <a:xfrm>
            <a:off x="3222938" y="2943411"/>
            <a:ext cx="2698125" cy="1015663"/>
          </a:xfrm>
          <a:prstGeom prst="rect">
            <a:avLst/>
          </a:prstGeom>
          <a:noFill/>
        </p:spPr>
        <p:txBody>
          <a:bodyPr wrap="none" rtlCol="0">
            <a:spAutoFit/>
          </a:bodyPr>
          <a:lstStyle/>
          <a:p>
            <a:r>
              <a:rPr lang="en-US" sz="6000" b="1" dirty="0" smtClean="0"/>
              <a:t>Thanks!</a:t>
            </a:r>
            <a:endParaRPr lang="en-US" sz="6000" b="1" dirty="0"/>
          </a:p>
        </p:txBody>
      </p:sp>
    </p:spTree>
    <p:extLst>
      <p:ext uri="{BB962C8B-B14F-4D97-AF65-F5344CB8AC3E}">
        <p14:creationId xmlns:p14="http://schemas.microsoft.com/office/powerpoint/2010/main" val="32365818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54" y="0"/>
            <a:ext cx="8971546" cy="1143000"/>
          </a:xfrm>
        </p:spPr>
        <p:txBody>
          <a:bodyPr>
            <a:noAutofit/>
          </a:bodyPr>
          <a:lstStyle/>
          <a:p>
            <a:r>
              <a:rPr lang="en-US" sz="3800" dirty="0" smtClean="0"/>
              <a:t>How Can Machine Learning Possibly Work?</a:t>
            </a:r>
            <a:endParaRPr lang="en-US" sz="3800" dirty="0"/>
          </a:p>
        </p:txBody>
      </p:sp>
      <p:sp>
        <p:nvSpPr>
          <p:cNvPr id="3" name="Content Placeholder 2"/>
          <p:cNvSpPr>
            <a:spLocks noGrp="1"/>
          </p:cNvSpPr>
          <p:nvPr>
            <p:ph idx="1"/>
          </p:nvPr>
        </p:nvSpPr>
        <p:spPr>
          <a:xfrm>
            <a:off x="457200" y="1143000"/>
            <a:ext cx="8229600" cy="5565802"/>
          </a:xfrm>
        </p:spPr>
        <p:txBody>
          <a:bodyPr>
            <a:normAutofit lnSpcReduction="10000"/>
          </a:bodyPr>
          <a:lstStyle/>
          <a:p>
            <a:r>
              <a:rPr lang="en-US" sz="1600" dirty="0" smtClean="0"/>
              <a:t>We want to build statistical models that </a:t>
            </a:r>
            <a:r>
              <a:rPr lang="en-US" sz="1600" b="1" dirty="0" smtClean="0"/>
              <a:t>generalize to unseen cases</a:t>
            </a:r>
          </a:p>
          <a:p>
            <a:endParaRPr lang="en-US" sz="1600" b="1" dirty="0"/>
          </a:p>
          <a:p>
            <a:r>
              <a:rPr lang="en-US" sz="1600" dirty="0" smtClean="0"/>
              <a:t>What assumptions do we need to do this (essentially predict the future)?</a:t>
            </a:r>
          </a:p>
          <a:p>
            <a:pPr marL="0" indent="0">
              <a:buNone/>
            </a:pPr>
            <a:endParaRPr lang="en-US" sz="1600" dirty="0" smtClean="0"/>
          </a:p>
          <a:p>
            <a:r>
              <a:rPr lang="en-US" sz="1600" dirty="0" smtClean="0"/>
              <a:t>4 main “prior” assumptions are (at least) required</a:t>
            </a:r>
          </a:p>
          <a:p>
            <a:endParaRPr lang="en-US" sz="1600" dirty="0" smtClean="0"/>
          </a:p>
          <a:p>
            <a:pPr lvl="1"/>
            <a:r>
              <a:rPr lang="en-US" sz="1400" dirty="0" smtClean="0"/>
              <a:t>Smoothness</a:t>
            </a:r>
          </a:p>
          <a:p>
            <a:pPr lvl="1"/>
            <a:endParaRPr lang="en-US" sz="1400" dirty="0" smtClean="0"/>
          </a:p>
          <a:p>
            <a:pPr lvl="1"/>
            <a:r>
              <a:rPr lang="en-US" sz="1400" dirty="0" smtClean="0"/>
              <a:t>Manifold Hypothesis</a:t>
            </a:r>
          </a:p>
          <a:p>
            <a:pPr lvl="1"/>
            <a:endParaRPr lang="en-US" sz="1400" dirty="0" smtClean="0"/>
          </a:p>
          <a:p>
            <a:pPr lvl="1"/>
            <a:r>
              <a:rPr lang="en-US" sz="1400" dirty="0" smtClean="0">
                <a:solidFill>
                  <a:schemeClr val="tx1">
                    <a:lumMod val="65000"/>
                    <a:lumOff val="35000"/>
                  </a:schemeClr>
                </a:solidFill>
              </a:rPr>
              <a:t>Distributed Representation/Compositionality</a:t>
            </a:r>
          </a:p>
          <a:p>
            <a:pPr lvl="2"/>
            <a:r>
              <a:rPr lang="en-US" sz="1200" dirty="0"/>
              <a:t>Compositionality is useful to describe the world around us efficiently </a:t>
            </a:r>
            <a:r>
              <a:rPr lang="en-US" sz="1200" dirty="0" smtClean="0">
                <a:sym typeface="Wingdings"/>
              </a:rPr>
              <a:t> </a:t>
            </a:r>
            <a:r>
              <a:rPr lang="en-US" sz="1200" dirty="0" smtClean="0"/>
              <a:t>distributed </a:t>
            </a:r>
            <a:r>
              <a:rPr lang="en-US" sz="1200" dirty="0"/>
              <a:t>representations (features) are meaningful by themselves</a:t>
            </a:r>
            <a:r>
              <a:rPr lang="en-US" sz="1200" dirty="0" smtClean="0"/>
              <a:t>.</a:t>
            </a:r>
          </a:p>
          <a:p>
            <a:pPr lvl="2"/>
            <a:r>
              <a:rPr lang="en-US" sz="1200" dirty="0" smtClean="0"/>
              <a:t>Non-distributed </a:t>
            </a:r>
            <a:r>
              <a:rPr lang="en-US" sz="1200" dirty="0" smtClean="0">
                <a:sym typeface="Wingdings"/>
              </a:rPr>
              <a:t> # of distinguishable regions linear in # of parameters</a:t>
            </a:r>
          </a:p>
          <a:p>
            <a:pPr lvl="2"/>
            <a:r>
              <a:rPr lang="en-US" sz="1200" dirty="0" smtClean="0">
                <a:sym typeface="Wingdings"/>
              </a:rPr>
              <a:t>Distributed          # of </a:t>
            </a:r>
            <a:r>
              <a:rPr lang="en-US" sz="1200" dirty="0">
                <a:sym typeface="Wingdings"/>
              </a:rPr>
              <a:t>distinguishable </a:t>
            </a:r>
            <a:r>
              <a:rPr lang="en-US" sz="1200" dirty="0" smtClean="0">
                <a:sym typeface="Wingdings"/>
              </a:rPr>
              <a:t> regions grows almost exponentially in # of parameters</a:t>
            </a:r>
          </a:p>
          <a:p>
            <a:pPr lvl="3"/>
            <a:r>
              <a:rPr lang="en-US" sz="1100" dirty="0" smtClean="0">
                <a:sym typeface="Wingdings"/>
              </a:rPr>
              <a:t>Each parameter influences many regions, not just local neighbors</a:t>
            </a:r>
          </a:p>
          <a:p>
            <a:pPr lvl="2"/>
            <a:r>
              <a:rPr lang="en-US" sz="1200" dirty="0" smtClean="0">
                <a:sym typeface="Wingdings"/>
              </a:rPr>
              <a:t>Want to generalize non-locally to never-seen regions</a:t>
            </a:r>
            <a:endParaRPr lang="en-US" sz="1200" dirty="0" smtClean="0"/>
          </a:p>
          <a:p>
            <a:pPr lvl="2"/>
            <a:endParaRPr lang="en-US" sz="1200" dirty="0" smtClean="0"/>
          </a:p>
          <a:p>
            <a:pPr lvl="1"/>
            <a:r>
              <a:rPr lang="en-US" sz="1400" dirty="0" smtClean="0">
                <a:solidFill>
                  <a:srgbClr val="595959"/>
                </a:solidFill>
              </a:rPr>
              <a:t>Shared Underlying Explanatory Factors</a:t>
            </a:r>
          </a:p>
          <a:p>
            <a:pPr lvl="2"/>
            <a:r>
              <a:rPr lang="en-US" sz="1200" dirty="0" smtClean="0"/>
              <a:t>The </a:t>
            </a:r>
            <a:r>
              <a:rPr lang="en-US" sz="1200" dirty="0"/>
              <a:t>assumption here is that there are shared </a:t>
            </a:r>
            <a:r>
              <a:rPr lang="en-US" sz="1200" dirty="0" smtClean="0"/>
              <a:t>underlying explanatory </a:t>
            </a:r>
            <a:r>
              <a:rPr lang="en-US" sz="1200" dirty="0"/>
              <a:t>factors, in particular between p(x) </a:t>
            </a:r>
            <a:r>
              <a:rPr lang="en-US" sz="1200" dirty="0" smtClean="0"/>
              <a:t>(prior distribution) and p</a:t>
            </a:r>
            <a:r>
              <a:rPr lang="en-US" sz="1200" dirty="0"/>
              <a:t>(Y|x</a:t>
            </a:r>
            <a:r>
              <a:rPr lang="en-US" sz="1200" dirty="0" smtClean="0"/>
              <a:t>) (posterior distribution). </a:t>
            </a:r>
            <a:r>
              <a:rPr lang="en-US" sz="1200" dirty="0"/>
              <a:t>Disentangling these factors is in part </a:t>
            </a:r>
            <a:r>
              <a:rPr lang="en-US" sz="1200" dirty="0" smtClean="0"/>
              <a:t>what machine </a:t>
            </a:r>
            <a:r>
              <a:rPr lang="en-US" sz="1200" dirty="0"/>
              <a:t>learning is about</a:t>
            </a:r>
            <a:r>
              <a:rPr lang="en-US" sz="1200" dirty="0" smtClean="0"/>
              <a:t>.</a:t>
            </a:r>
          </a:p>
          <a:p>
            <a:pPr lvl="2"/>
            <a:endParaRPr lang="en-US" sz="1200" dirty="0"/>
          </a:p>
          <a:p>
            <a:r>
              <a:rPr lang="en-US" sz="1600" dirty="0" smtClean="0"/>
              <a:t>Before this, however: What is the problem in the first place?</a:t>
            </a:r>
          </a:p>
        </p:txBody>
      </p:sp>
    </p:spTree>
    <p:extLst>
      <p:ext uri="{BB962C8B-B14F-4D97-AF65-F5344CB8AC3E}">
        <p14:creationId xmlns:p14="http://schemas.microsoft.com/office/powerpoint/2010/main" val="431220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362519"/>
          </a:xfrm>
        </p:spPr>
        <p:txBody>
          <a:bodyPr>
            <a:normAutofit fontScale="90000"/>
          </a:bodyPr>
          <a:lstStyle/>
          <a:p>
            <a:r>
              <a:rPr lang="en-US" sz="5300" dirty="0" smtClean="0"/>
              <a:t>Why This Is Hard</a:t>
            </a:r>
            <a:br>
              <a:rPr lang="en-US" sz="5300" dirty="0" smtClean="0"/>
            </a:br>
            <a:r>
              <a:rPr lang="en-US" dirty="0" smtClean="0"/>
              <a:t>The Curse Of Dimensionality</a:t>
            </a:r>
            <a:endParaRPr lang="en-US" dirty="0"/>
          </a:p>
        </p:txBody>
      </p:sp>
      <p:pic>
        <p:nvPicPr>
          <p:cNvPr id="4" name="Picture 3" descr="curse_of_dimensional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5298495"/>
          </a:xfrm>
          <a:prstGeom prst="rect">
            <a:avLst/>
          </a:prstGeom>
        </p:spPr>
      </p:pic>
      <p:sp>
        <p:nvSpPr>
          <p:cNvPr id="5" name="Rectangle 4"/>
          <p:cNvSpPr/>
          <p:nvPr/>
        </p:nvSpPr>
        <p:spPr>
          <a:xfrm>
            <a:off x="1238536" y="4594213"/>
            <a:ext cx="1050404" cy="313598"/>
          </a:xfrm>
          <a:prstGeom prst="rect">
            <a:avLst/>
          </a:prstGeom>
          <a:solidFill>
            <a:srgbClr val="008000">
              <a:alpha val="40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spTree>
    <p:extLst>
      <p:ext uri="{BB962C8B-B14F-4D97-AF65-F5344CB8AC3E}">
        <p14:creationId xmlns:p14="http://schemas.microsoft.com/office/powerpoint/2010/main" val="3310018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Is Smoothness?</a:t>
            </a:r>
            <a:endParaRPr lang="en-US" dirty="0"/>
          </a:p>
        </p:txBody>
      </p:sp>
      <p:pic>
        <p:nvPicPr>
          <p:cNvPr id="12" name="Content Placeholder 11" descr="smoothness.png"/>
          <p:cNvPicPr>
            <a:picLocks noGrp="1" noChangeAspect="1"/>
          </p:cNvPicPr>
          <p:nvPr>
            <p:ph idx="1"/>
          </p:nvPr>
        </p:nvPicPr>
        <p:blipFill>
          <a:blip r:embed="rId2">
            <a:extLst>
              <a:ext uri="{28A0092B-C50C-407E-A947-70E740481C1C}">
                <a14:useLocalDpi xmlns:a14="http://schemas.microsoft.com/office/drawing/2010/main" val="0"/>
              </a:ext>
            </a:extLst>
          </a:blip>
          <a:srcRect t="7933" b="7933"/>
          <a:stretch>
            <a:fillRect/>
          </a:stretch>
        </p:blipFill>
        <p:spPr>
          <a:xfrm>
            <a:off x="457200" y="1663769"/>
            <a:ext cx="8229600" cy="4525963"/>
          </a:xfrm>
        </p:spPr>
      </p:pic>
      <p:sp>
        <p:nvSpPr>
          <p:cNvPr id="13" name="TextBox 12"/>
          <p:cNvSpPr txBox="1"/>
          <p:nvPr/>
        </p:nvSpPr>
        <p:spPr>
          <a:xfrm>
            <a:off x="1379635" y="6303323"/>
            <a:ext cx="6833496" cy="369332"/>
          </a:xfrm>
          <a:prstGeom prst="rect">
            <a:avLst/>
          </a:prstGeom>
          <a:noFill/>
        </p:spPr>
        <p:txBody>
          <a:bodyPr wrap="none" rtlCol="0">
            <a:spAutoFit/>
          </a:bodyPr>
          <a:lstStyle/>
          <a:p>
            <a:r>
              <a:rPr lang="en-US" i="1" dirty="0" smtClean="0"/>
              <a:t>Smoothness assumption</a:t>
            </a:r>
            <a:r>
              <a:rPr lang="en-US" dirty="0" smtClean="0"/>
              <a:t>: If </a:t>
            </a:r>
            <a:r>
              <a:rPr lang="en-US" b="1" dirty="0" smtClean="0"/>
              <a:t>x</a:t>
            </a:r>
            <a:r>
              <a:rPr lang="en-US" dirty="0" smtClean="0"/>
              <a:t> is geometrically close to</a:t>
            </a:r>
            <a:r>
              <a:rPr lang="en-US" b="1" dirty="0" smtClean="0"/>
              <a:t> x’ </a:t>
            </a:r>
            <a:r>
              <a:rPr lang="en-US" dirty="0" smtClean="0"/>
              <a:t>then </a:t>
            </a:r>
            <a:r>
              <a:rPr lang="en-US" b="1" dirty="0" smtClean="0"/>
              <a:t>f(x) ≈ f(x’) </a:t>
            </a:r>
            <a:endParaRPr lang="en-US" b="1" dirty="0"/>
          </a:p>
        </p:txBody>
      </p:sp>
    </p:spTree>
    <p:extLst>
      <p:ext uri="{BB962C8B-B14F-4D97-AF65-F5344CB8AC3E}">
        <p14:creationId xmlns:p14="http://schemas.microsoft.com/office/powerpoint/2010/main" val="36281405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basically…</a:t>
            </a:r>
            <a:endParaRPr lang="en-US" dirty="0"/>
          </a:p>
        </p:txBody>
      </p:sp>
      <p:pic>
        <p:nvPicPr>
          <p:cNvPr id="4" name="Picture 3" descr="smoothnes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48" y="1750259"/>
            <a:ext cx="7015952" cy="4255146"/>
          </a:xfrm>
          <a:prstGeom prst="rect">
            <a:avLst/>
          </a:prstGeom>
        </p:spPr>
      </p:pic>
      <p:sp>
        <p:nvSpPr>
          <p:cNvPr id="5" name="TextBox 4"/>
          <p:cNvSpPr txBox="1"/>
          <p:nvPr/>
        </p:nvSpPr>
        <p:spPr>
          <a:xfrm>
            <a:off x="4370932" y="5879966"/>
            <a:ext cx="2852113" cy="369332"/>
          </a:xfrm>
          <a:prstGeom prst="rect">
            <a:avLst/>
          </a:prstGeom>
          <a:noFill/>
        </p:spPr>
        <p:txBody>
          <a:bodyPr wrap="none" rtlCol="0">
            <a:spAutoFit/>
          </a:bodyPr>
          <a:lstStyle/>
          <a:p>
            <a:r>
              <a:rPr lang="en-US" dirty="0" smtClean="0"/>
              <a:t>Probability mass </a:t>
            </a:r>
            <a:r>
              <a:rPr lang="en-US" b="1" dirty="0" smtClean="0"/>
              <a:t>P(Y=c|X;θ</a:t>
            </a:r>
            <a:r>
              <a:rPr lang="en-US" b="1" i="1" dirty="0" smtClean="0"/>
              <a:t>)</a:t>
            </a:r>
            <a:endParaRPr lang="en-US" b="1" i="1" dirty="0"/>
          </a:p>
        </p:txBody>
      </p:sp>
      <p:cxnSp>
        <p:nvCxnSpPr>
          <p:cNvPr id="7" name="Straight Arrow Connector 6"/>
          <p:cNvCxnSpPr/>
          <p:nvPr/>
        </p:nvCxnSpPr>
        <p:spPr>
          <a:xfrm flipV="1">
            <a:off x="6568943" y="5001891"/>
            <a:ext cx="654102" cy="8780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5797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279"/>
            <a:ext cx="8229600" cy="1143000"/>
          </a:xfrm>
        </p:spPr>
        <p:txBody>
          <a:bodyPr/>
          <a:lstStyle/>
          <a:p>
            <a:r>
              <a:rPr lang="en-US" dirty="0" smtClean="0"/>
              <a:t>Manifold Hypothesis</a:t>
            </a:r>
            <a:endParaRPr lang="en-US" dirty="0"/>
          </a:p>
        </p:txBody>
      </p:sp>
      <p:pic>
        <p:nvPicPr>
          <p:cNvPr id="4" name="Picture 3" descr="manif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52" y="1260839"/>
            <a:ext cx="7025505" cy="3725372"/>
          </a:xfrm>
          <a:prstGeom prst="rect">
            <a:avLst/>
          </a:prstGeom>
        </p:spPr>
      </p:pic>
      <p:sp>
        <p:nvSpPr>
          <p:cNvPr id="5" name="TextBox 4"/>
          <p:cNvSpPr txBox="1"/>
          <p:nvPr/>
        </p:nvSpPr>
        <p:spPr>
          <a:xfrm>
            <a:off x="611428" y="5080290"/>
            <a:ext cx="8226944" cy="2031325"/>
          </a:xfrm>
          <a:prstGeom prst="rect">
            <a:avLst/>
          </a:prstGeom>
          <a:noFill/>
        </p:spPr>
        <p:txBody>
          <a:bodyPr wrap="none" rtlCol="0">
            <a:spAutoFit/>
          </a:bodyPr>
          <a:lstStyle/>
          <a:p>
            <a:r>
              <a:rPr lang="en-US" dirty="0" smtClean="0"/>
              <a:t>The </a:t>
            </a:r>
            <a:r>
              <a:rPr lang="en-US" dirty="0"/>
              <a:t>Manifold Hypothesis </a:t>
            </a:r>
            <a:r>
              <a:rPr lang="en-US" dirty="0" smtClean="0"/>
              <a:t>states </a:t>
            </a:r>
            <a:r>
              <a:rPr lang="en-US" dirty="0"/>
              <a:t>that </a:t>
            </a:r>
            <a:r>
              <a:rPr lang="en-US" b="1" i="1" dirty="0"/>
              <a:t>natural data</a:t>
            </a:r>
            <a:r>
              <a:rPr lang="en-US" b="1" dirty="0"/>
              <a:t> </a:t>
            </a:r>
            <a:r>
              <a:rPr lang="en-US" dirty="0"/>
              <a:t>forms lower dimensional manifolds </a:t>
            </a:r>
            <a:endParaRPr lang="en-US" dirty="0" smtClean="0"/>
          </a:p>
          <a:p>
            <a:r>
              <a:rPr lang="en-US" dirty="0" smtClean="0"/>
              <a:t>in </a:t>
            </a:r>
            <a:r>
              <a:rPr lang="en-US" dirty="0"/>
              <a:t>its embedding </a:t>
            </a:r>
            <a:r>
              <a:rPr lang="en-US" dirty="0" smtClean="0"/>
              <a:t>space. </a:t>
            </a:r>
            <a:r>
              <a:rPr lang="en-US" dirty="0"/>
              <a:t>Why should this be? Well, it seems that there are both </a:t>
            </a:r>
            <a:endParaRPr lang="en-US" dirty="0" smtClean="0"/>
          </a:p>
          <a:p>
            <a:r>
              <a:rPr lang="en-US" dirty="0" smtClean="0"/>
              <a:t>theoretical </a:t>
            </a:r>
            <a:r>
              <a:rPr lang="en-US" dirty="0"/>
              <a:t>and experimental reasons to suspect that the </a:t>
            </a:r>
            <a:r>
              <a:rPr lang="en-US" dirty="0" smtClean="0"/>
              <a:t>Manifold Hypothesis is true.</a:t>
            </a:r>
          </a:p>
          <a:p>
            <a:endParaRPr lang="en-US" dirty="0"/>
          </a:p>
          <a:p>
            <a:r>
              <a:rPr lang="en-US" dirty="0"/>
              <a:t>So if you believe that the MH is true, then the task of a machine learning classification </a:t>
            </a:r>
            <a:endParaRPr lang="en-US" dirty="0" smtClean="0"/>
          </a:p>
          <a:p>
            <a:r>
              <a:rPr lang="en-US" dirty="0" smtClean="0"/>
              <a:t>algorithm </a:t>
            </a:r>
            <a:r>
              <a:rPr lang="en-US" dirty="0"/>
              <a:t>is fundamentally to separate a bunch of tangled up manifolds.</a:t>
            </a:r>
          </a:p>
          <a:p>
            <a:r>
              <a:rPr lang="en-US" dirty="0" smtClean="0"/>
              <a:t>                                                            </a:t>
            </a:r>
            <a:endParaRPr lang="en-US" dirty="0"/>
          </a:p>
        </p:txBody>
      </p:sp>
      <p:sp>
        <p:nvSpPr>
          <p:cNvPr id="6" name="TextBox 5"/>
          <p:cNvSpPr txBox="1"/>
          <p:nvPr/>
        </p:nvSpPr>
        <p:spPr>
          <a:xfrm rot="20230434">
            <a:off x="329380" y="3240245"/>
            <a:ext cx="8600431"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solidFill>
                  <a:srgbClr val="FF0000"/>
                </a:solidFill>
              </a:rPr>
              <a:t>BTW, you can demonstrate the </a:t>
            </a:r>
            <a:r>
              <a:rPr lang="en-US" sz="3200" dirty="0" smtClean="0">
                <a:solidFill>
                  <a:srgbClr val="FF0000"/>
                </a:solidFill>
              </a:rPr>
              <a:t>MH </a:t>
            </a:r>
            <a:r>
              <a:rPr lang="en-US" sz="3200" dirty="0">
                <a:solidFill>
                  <a:srgbClr val="FF0000"/>
                </a:solidFill>
              </a:rPr>
              <a:t>to yourself </a:t>
            </a:r>
            <a:endParaRPr lang="en-US" sz="3200" dirty="0" smtClean="0">
              <a:solidFill>
                <a:srgbClr val="FF0000"/>
              </a:solidFill>
            </a:endParaRPr>
          </a:p>
          <a:p>
            <a:r>
              <a:rPr lang="en-US" sz="3200" dirty="0" smtClean="0">
                <a:solidFill>
                  <a:srgbClr val="FF0000"/>
                </a:solidFill>
              </a:rPr>
              <a:t>with </a:t>
            </a:r>
            <a:r>
              <a:rPr lang="en-US" sz="3200" dirty="0">
                <a:solidFill>
                  <a:srgbClr val="FF0000"/>
                </a:solidFill>
              </a:rPr>
              <a:t>a </a:t>
            </a:r>
            <a:r>
              <a:rPr lang="en-US" sz="3200" dirty="0" smtClean="0">
                <a:solidFill>
                  <a:srgbClr val="FF0000"/>
                </a:solidFill>
              </a:rPr>
              <a:t>simple </a:t>
            </a:r>
            <a:r>
              <a:rPr lang="en-US" sz="3200" dirty="0">
                <a:solidFill>
                  <a:srgbClr val="FF0000"/>
                </a:solidFill>
              </a:rPr>
              <a:t>thought </a:t>
            </a:r>
            <a:r>
              <a:rPr lang="en-US" sz="3200" dirty="0" smtClean="0">
                <a:solidFill>
                  <a:srgbClr val="FF0000"/>
                </a:solidFill>
              </a:rPr>
              <a:t>experiment on image data…</a:t>
            </a:r>
            <a:endParaRPr lang="en-US" sz="3200" dirty="0">
              <a:solidFill>
                <a:srgbClr val="FF0000"/>
              </a:solidFill>
            </a:endParaRPr>
          </a:p>
        </p:txBody>
      </p:sp>
    </p:spTree>
    <p:extLst>
      <p:ext uri="{BB962C8B-B14F-4D97-AF65-F5344CB8AC3E}">
        <p14:creationId xmlns:p14="http://schemas.microsoft.com/office/powerpoint/2010/main" val="1207083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44"/>
            <a:ext cx="8229600" cy="1143000"/>
          </a:xfrm>
        </p:spPr>
        <p:txBody>
          <a:bodyPr/>
          <a:lstStyle/>
          <a:p>
            <a:r>
              <a:rPr lang="en-US" sz="4800" dirty="0" smtClean="0"/>
              <a:t>Manifolds and Classes</a:t>
            </a:r>
            <a:endParaRPr lang="en-US" dirty="0"/>
          </a:p>
        </p:txBody>
      </p:sp>
      <p:pic>
        <p:nvPicPr>
          <p:cNvPr id="4" name="Picture 3" descr="Socher-ImageClassManif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69" y="1282854"/>
            <a:ext cx="8260263" cy="5450464"/>
          </a:xfrm>
          <a:prstGeom prst="rect">
            <a:avLst/>
          </a:prstGeom>
        </p:spPr>
      </p:pic>
    </p:spTree>
    <p:extLst>
      <p:ext uri="{BB962C8B-B14F-4D97-AF65-F5344CB8AC3E}">
        <p14:creationId xmlns:p14="http://schemas.microsoft.com/office/powerpoint/2010/main" val="36260979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Backup</a:t>
            </a:r>
            <a:endParaRPr lang="en-US" sz="6600" dirty="0"/>
          </a:p>
        </p:txBody>
      </p:sp>
      <p:pic>
        <p:nvPicPr>
          <p:cNvPr id="4" name="Picture 3" descr="data_science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680" y="1648898"/>
            <a:ext cx="5372641" cy="4879823"/>
          </a:xfrm>
          <a:prstGeom prst="rect">
            <a:avLst/>
          </a:prstGeom>
        </p:spPr>
      </p:pic>
    </p:spTree>
    <p:extLst>
      <p:ext uri="{BB962C8B-B14F-4D97-AF65-F5344CB8AC3E}">
        <p14:creationId xmlns:p14="http://schemas.microsoft.com/office/powerpoint/2010/main" val="36809373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Brief Overview of Analytics Use Cases</a:t>
            </a:r>
            <a:endParaRPr lang="en-US" dirty="0"/>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97034"/>
            <a:ext cx="8229600" cy="5132210"/>
          </a:xfrm>
          <a:prstGeom prst="rect">
            <a:avLst/>
          </a:prstGeom>
        </p:spPr>
      </p:pic>
    </p:spTree>
    <p:extLst>
      <p:ext uri="{BB962C8B-B14F-4D97-AF65-F5344CB8AC3E}">
        <p14:creationId xmlns:p14="http://schemas.microsoft.com/office/powerpoint/2010/main" val="13897114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2875" y="0"/>
            <a:ext cx="5298251" cy="838200"/>
          </a:xfrm>
        </p:spPr>
        <p:txBody>
          <a:bodyPr>
            <a:normAutofit/>
          </a:bodyPr>
          <a:lstStyle/>
          <a:p>
            <a:pPr>
              <a:lnSpc>
                <a:spcPct val="90000"/>
              </a:lnSpc>
            </a:pPr>
            <a:r>
              <a:rPr lang="en-US" sz="3200" b="1" dirty="0" smtClean="0">
                <a:solidFill>
                  <a:srgbClr val="000000"/>
                </a:solidFill>
                <a:ea typeface="Arial" charset="0"/>
                <a:cs typeface="Arial" charset="0"/>
              </a:rPr>
              <a:t>SDM and Analytics Use-Cases</a:t>
            </a:r>
            <a:endParaRPr lang="en-US" sz="3200" b="1" dirty="0">
              <a:solidFill>
                <a:srgbClr val="000000"/>
              </a:solidFill>
              <a:ea typeface="Arial" charset="0"/>
              <a:cs typeface="Arial" charset="0"/>
            </a:endParaRPr>
          </a:p>
        </p:txBody>
      </p:sp>
      <p:pic>
        <p:nvPicPr>
          <p:cNvPr id="3" name="Picture 2" descr="Screen Shot 2012-08-10 at 8-10-12 10.10.38 AM.png"/>
          <p:cNvPicPr>
            <a:picLocks noChangeAspect="1"/>
          </p:cNvPicPr>
          <p:nvPr/>
        </p:nvPicPr>
        <p:blipFill rotWithShape="1">
          <a:blip r:embed="rId3">
            <a:extLst>
              <a:ext uri="{28A0092B-C50C-407E-A947-70E740481C1C}">
                <a14:useLocalDpi xmlns:a14="http://schemas.microsoft.com/office/drawing/2010/main" val="0"/>
              </a:ext>
            </a:extLst>
          </a:blip>
          <a:srcRect t="1484" b="-184"/>
          <a:stretch/>
        </p:blipFill>
        <p:spPr>
          <a:xfrm>
            <a:off x="724844" y="1135500"/>
            <a:ext cx="7694313" cy="5545723"/>
          </a:xfrm>
          <a:prstGeom prst="rect">
            <a:avLst/>
          </a:prstGeom>
        </p:spPr>
      </p:pic>
    </p:spTree>
    <p:extLst>
      <p:ext uri="{BB962C8B-B14F-4D97-AF65-F5344CB8AC3E}">
        <p14:creationId xmlns:p14="http://schemas.microsoft.com/office/powerpoint/2010/main" val="360065110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3365"/>
          </a:xfrm>
        </p:spPr>
        <p:txBody>
          <a:bodyPr vert="horz" lIns="91440" tIns="45720" rIns="91440" bIns="45720" rtlCol="0" anchor="ctr">
            <a:noAutofit/>
          </a:bodyPr>
          <a:lstStyle/>
          <a:p>
            <a:pPr algn="l" defTabSz="914400">
              <a:lnSpc>
                <a:spcPct val="90000"/>
              </a:lnSpc>
            </a:pPr>
            <a:r>
              <a:rPr lang="en-US" sz="3600" b="1" dirty="0">
                <a:solidFill>
                  <a:srgbClr val="000000"/>
                </a:solidFill>
                <a:ea typeface="Arial" charset="0"/>
                <a:cs typeface="Arial" charset="0"/>
              </a:rPr>
              <a:t>Segmentation and Hierarchy of Analytics</a:t>
            </a:r>
          </a:p>
        </p:txBody>
      </p:sp>
      <p:sp>
        <p:nvSpPr>
          <p:cNvPr id="4" name="TextBox 3"/>
          <p:cNvSpPr txBox="1"/>
          <p:nvPr/>
        </p:nvSpPr>
        <p:spPr>
          <a:xfrm>
            <a:off x="107518" y="1136794"/>
            <a:ext cx="9049921" cy="4924426"/>
          </a:xfrm>
          <a:prstGeom prst="rect">
            <a:avLst/>
          </a:prstGeom>
          <a:noFill/>
        </p:spPr>
        <p:txBody>
          <a:bodyPr wrap="square" rtlCol="0">
            <a:spAutoFit/>
          </a:bodyPr>
          <a:lstStyle/>
          <a:p>
            <a:r>
              <a:rPr lang="en-US" sz="1600" dirty="0" smtClean="0">
                <a:solidFill>
                  <a:prstClr val="black"/>
                </a:solidFill>
                <a:latin typeface="Calibri"/>
              </a:rPr>
              <a:t>Analytics can be looked at in multiple segments</a:t>
            </a:r>
          </a:p>
          <a:p>
            <a:endParaRPr lang="en-US" sz="1600" dirty="0" smtClean="0">
              <a:solidFill>
                <a:prstClr val="black"/>
              </a:solidFill>
              <a:latin typeface="Calibri"/>
            </a:endParaRPr>
          </a:p>
          <a:p>
            <a:pPr marL="288925" indent="-174625">
              <a:buFont typeface="Arial"/>
              <a:buChar char="•"/>
            </a:pPr>
            <a:r>
              <a:rPr lang="en-US" sz="1400" b="1" i="1" dirty="0" smtClean="0">
                <a:solidFill>
                  <a:prstClr val="black"/>
                </a:solidFill>
                <a:latin typeface="Calibri"/>
              </a:rPr>
              <a:t>Historical Analytics</a:t>
            </a:r>
            <a:r>
              <a:rPr lang="en-US" sz="1400" dirty="0" smtClean="0">
                <a:solidFill>
                  <a:prstClr val="black"/>
                </a:solidFill>
                <a:latin typeface="Calibri"/>
              </a:rPr>
              <a:t>:  Build data warehouses / run batch queries to predict future events / generate trend reports </a:t>
            </a:r>
          </a:p>
          <a:p>
            <a:pPr marL="288925" indent="-174625">
              <a:buFont typeface="Arial"/>
              <a:buChar char="•"/>
            </a:pPr>
            <a:r>
              <a:rPr lang="en-US" sz="1400" b="1" i="1" dirty="0" smtClean="0">
                <a:solidFill>
                  <a:prstClr val="black"/>
                </a:solidFill>
                <a:latin typeface="Calibri"/>
              </a:rPr>
              <a:t>Near Real-Time Analytics</a:t>
            </a:r>
            <a:r>
              <a:rPr lang="en-US" sz="1400" dirty="0" smtClean="0">
                <a:solidFill>
                  <a:prstClr val="black"/>
                </a:solidFill>
                <a:latin typeface="Calibri"/>
              </a:rPr>
              <a:t>: Analyze indexed data to provide visibility into current environment / provide usage reports</a:t>
            </a:r>
          </a:p>
          <a:p>
            <a:pPr marL="288925" indent="-174625">
              <a:buFont typeface="Arial"/>
              <a:buChar char="•"/>
            </a:pPr>
            <a:r>
              <a:rPr lang="en-US" sz="1400" b="1" i="1" dirty="0" smtClean="0">
                <a:solidFill>
                  <a:prstClr val="black"/>
                </a:solidFill>
                <a:latin typeface="Calibri"/>
              </a:rPr>
              <a:t>Real-Time Analytics</a:t>
            </a:r>
            <a:r>
              <a:rPr lang="en-US" sz="1400" dirty="0" smtClean="0">
                <a:solidFill>
                  <a:prstClr val="black"/>
                </a:solidFill>
                <a:latin typeface="Calibri"/>
              </a:rPr>
              <a:t>: Analyze data as it is created to provide </a:t>
            </a:r>
            <a:r>
              <a:rPr lang="en-US" sz="1400" b="1" dirty="0" smtClean="0">
                <a:solidFill>
                  <a:prstClr val="black"/>
                </a:solidFill>
                <a:latin typeface="Calibri"/>
              </a:rPr>
              <a:t>instantaneous</a:t>
            </a:r>
            <a:r>
              <a:rPr lang="en-US" sz="1400" dirty="0" smtClean="0">
                <a:solidFill>
                  <a:prstClr val="black"/>
                </a:solidFill>
                <a:latin typeface="Calibri"/>
              </a:rPr>
              <a:t>, </a:t>
            </a:r>
            <a:r>
              <a:rPr lang="en-US" sz="1400" b="1" dirty="0" smtClean="0">
                <a:solidFill>
                  <a:prstClr val="black"/>
                </a:solidFill>
                <a:latin typeface="Calibri"/>
              </a:rPr>
              <a:t>actionable</a:t>
            </a:r>
            <a:r>
              <a:rPr lang="en-US" sz="1400" dirty="0" smtClean="0">
                <a:solidFill>
                  <a:prstClr val="black"/>
                </a:solidFill>
                <a:latin typeface="Calibri"/>
              </a:rPr>
              <a:t> business intelligence to affect immediate change</a:t>
            </a:r>
          </a:p>
          <a:p>
            <a:pPr marL="288925" indent="-174625">
              <a:buFont typeface="Arial"/>
              <a:buChar char="•"/>
            </a:pPr>
            <a:r>
              <a:rPr lang="en-US" sz="1400" b="1" i="1" dirty="0" smtClean="0">
                <a:solidFill>
                  <a:prstClr val="black"/>
                </a:solidFill>
                <a:latin typeface="Calibri"/>
              </a:rPr>
              <a:t>Predictive Analytics: </a:t>
            </a:r>
            <a:r>
              <a:rPr lang="en-US" sz="1400" dirty="0" smtClean="0">
                <a:solidFill>
                  <a:prstClr val="black"/>
                </a:solidFill>
                <a:latin typeface="Calibri"/>
              </a:rPr>
              <a:t>Build statistical models that can classify/predict the near future</a:t>
            </a:r>
            <a:endParaRPr lang="en-US" sz="1400" b="1" i="1" dirty="0" smtClean="0">
              <a:solidFill>
                <a:prstClr val="black"/>
              </a:solidFill>
              <a:latin typeface="Calibri"/>
            </a:endParaRPr>
          </a:p>
          <a:p>
            <a:endParaRPr lang="en-US" sz="1400" dirty="0" smtClean="0">
              <a:solidFill>
                <a:prstClr val="black"/>
              </a:solidFill>
              <a:latin typeface="Calibri"/>
            </a:endParaRPr>
          </a:p>
          <a:p>
            <a:r>
              <a:rPr lang="en-US" sz="1600" dirty="0" smtClean="0">
                <a:solidFill>
                  <a:prstClr val="black"/>
                </a:solidFill>
                <a:latin typeface="Calibri"/>
              </a:rPr>
              <a:t>Each segment of analytics serves specific purposes</a:t>
            </a:r>
          </a:p>
          <a:p>
            <a:endParaRPr lang="en-US" sz="1600" dirty="0" smtClean="0">
              <a:solidFill>
                <a:prstClr val="black"/>
              </a:solidFill>
              <a:latin typeface="Calibri"/>
            </a:endParaRPr>
          </a:p>
          <a:p>
            <a:pPr marL="288925" indent="-174625">
              <a:buFont typeface="Arial"/>
              <a:buChar char="•"/>
            </a:pPr>
            <a:r>
              <a:rPr lang="en-US" sz="1400" dirty="0" smtClean="0">
                <a:solidFill>
                  <a:prstClr val="black"/>
                </a:solidFill>
                <a:latin typeface="Calibri"/>
              </a:rPr>
              <a:t>Historical Analytics:  Campaign &amp; service plan creation, network planning, subscriber profiling, customer care</a:t>
            </a:r>
          </a:p>
          <a:p>
            <a:pPr marL="288925" indent="-174625">
              <a:buFont typeface="Arial"/>
              <a:buChar char="•"/>
            </a:pPr>
            <a:r>
              <a:rPr lang="en-US" sz="1400" dirty="0" smtClean="0">
                <a:solidFill>
                  <a:prstClr val="black"/>
                </a:solidFill>
                <a:latin typeface="Calibri"/>
              </a:rPr>
              <a:t>Near Real-time Analytics:  Network optimization, new monetization use-cases, targeted services (ex. Location-based)</a:t>
            </a:r>
          </a:p>
          <a:p>
            <a:pPr marL="288925" indent="-174625">
              <a:buFont typeface="Arial"/>
              <a:buChar char="•"/>
            </a:pPr>
            <a:r>
              <a:rPr lang="en-US" sz="1400" dirty="0" smtClean="0">
                <a:solidFill>
                  <a:prstClr val="black"/>
                </a:solidFill>
                <a:latin typeface="Calibri"/>
              </a:rPr>
              <a:t>Real-time Analytics: Dynamic policy, self-optimizing networks, traffic shaping, topology change, live customer care</a:t>
            </a:r>
            <a:endParaRPr lang="en-US" sz="1400" dirty="0">
              <a:solidFill>
                <a:prstClr val="black"/>
              </a:solidFill>
              <a:latin typeface="Calibri"/>
            </a:endParaRPr>
          </a:p>
          <a:p>
            <a:endParaRPr lang="en-US" sz="1600" dirty="0" smtClean="0">
              <a:solidFill>
                <a:prstClr val="black"/>
              </a:solidFill>
              <a:latin typeface="Calibri"/>
            </a:endParaRPr>
          </a:p>
          <a:p>
            <a:r>
              <a:rPr lang="en-US" sz="1600" dirty="0" smtClean="0">
                <a:solidFill>
                  <a:prstClr val="black"/>
                </a:solidFill>
                <a:latin typeface="Calibri"/>
              </a:rPr>
              <a:t>Data is richer when associated to context – location, time of day, etc.</a:t>
            </a:r>
          </a:p>
          <a:p>
            <a:endParaRPr lang="en-US" sz="1600" dirty="0" smtClean="0">
              <a:solidFill>
                <a:prstClr val="black"/>
              </a:solidFill>
              <a:latin typeface="Calibri"/>
            </a:endParaRPr>
          </a:p>
          <a:p>
            <a:r>
              <a:rPr lang="en-US" sz="1600" dirty="0" smtClean="0">
                <a:solidFill>
                  <a:prstClr val="black"/>
                </a:solidFill>
                <a:latin typeface="Calibri"/>
              </a:rPr>
              <a:t>For each type of data, there is a window / meaningful time period of which the data is relevant</a:t>
            </a:r>
          </a:p>
          <a:p>
            <a:pPr lvl="1"/>
            <a:r>
              <a:rPr lang="en-US" sz="1400" dirty="0" smtClean="0">
                <a:solidFill>
                  <a:prstClr val="black"/>
                </a:solidFill>
                <a:latin typeface="Calibri"/>
              </a:rPr>
              <a:t>“Right time” or “timeliness” is a consideration to the query itself, not the data set</a:t>
            </a:r>
          </a:p>
          <a:p>
            <a:pPr lvl="1"/>
            <a:endParaRPr lang="en-US" sz="1400" dirty="0" smtClean="0">
              <a:solidFill>
                <a:prstClr val="black"/>
              </a:solidFill>
              <a:latin typeface="Calibri"/>
            </a:endParaRPr>
          </a:p>
          <a:p>
            <a:pPr marL="0" lvl="1"/>
            <a:r>
              <a:rPr lang="en-US" sz="1600" dirty="0">
                <a:solidFill>
                  <a:prstClr val="black"/>
                </a:solidFill>
                <a:latin typeface="Calibri"/>
              </a:rPr>
              <a:t>In mobile, the “window of relevance” </a:t>
            </a:r>
            <a:r>
              <a:rPr lang="en-US" sz="1600" dirty="0" smtClean="0">
                <a:solidFill>
                  <a:prstClr val="black"/>
                </a:solidFill>
                <a:latin typeface="Calibri"/>
              </a:rPr>
              <a:t>of contextual data is consistently shrinking</a:t>
            </a:r>
            <a:endParaRPr lang="en-US" sz="1600" dirty="0">
              <a:solidFill>
                <a:prstClr val="black"/>
              </a:solidFill>
              <a:latin typeface="Calibri"/>
            </a:endParaRPr>
          </a:p>
          <a:p>
            <a:pPr lvl="1"/>
            <a:endParaRPr lang="en-US" sz="1600" dirty="0" smtClean="0">
              <a:solidFill>
                <a:prstClr val="black"/>
              </a:solidFill>
              <a:latin typeface="Calibri"/>
            </a:endParaRPr>
          </a:p>
        </p:txBody>
      </p:sp>
    </p:spTree>
    <p:extLst>
      <p:ext uri="{BB962C8B-B14F-4D97-AF65-F5344CB8AC3E}">
        <p14:creationId xmlns:p14="http://schemas.microsoft.com/office/powerpoint/2010/main" val="21022888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305" y="24613"/>
            <a:ext cx="6415390" cy="955452"/>
          </a:xfrm>
        </p:spPr>
        <p:txBody>
          <a:bodyPr>
            <a:normAutofit/>
          </a:bodyPr>
          <a:lstStyle/>
          <a:p>
            <a:pPr algn="l" defTabSz="914400">
              <a:lnSpc>
                <a:spcPct val="90000"/>
              </a:lnSpc>
            </a:pPr>
            <a:r>
              <a:rPr lang="en-US" b="1" dirty="0">
                <a:ea typeface="Arial" charset="0"/>
                <a:cs typeface="Arial" charset="0"/>
              </a:rPr>
              <a:t>The Network and Big Data </a:t>
            </a:r>
          </a:p>
        </p:txBody>
      </p:sp>
      <p:sp>
        <p:nvSpPr>
          <p:cNvPr id="3" name="Content Placeholder 2"/>
          <p:cNvSpPr>
            <a:spLocks noGrp="1"/>
          </p:cNvSpPr>
          <p:nvPr>
            <p:ph idx="1"/>
          </p:nvPr>
        </p:nvSpPr>
        <p:spPr>
          <a:xfrm>
            <a:off x="457200" y="1288502"/>
            <a:ext cx="8229600" cy="5284722"/>
          </a:xfrm>
        </p:spPr>
        <p:txBody>
          <a:bodyPr>
            <a:normAutofit fontScale="77500" lnSpcReduction="20000"/>
          </a:bodyPr>
          <a:lstStyle/>
          <a:p>
            <a:r>
              <a:rPr lang="en-US" dirty="0" smtClean="0"/>
              <a:t>So…the network is evolving into a source of data for analytics</a:t>
            </a:r>
          </a:p>
          <a:p>
            <a:pPr lvl="1"/>
            <a:r>
              <a:rPr lang="en-US" dirty="0" smtClean="0"/>
              <a:t>Utilization, performance, security data, …</a:t>
            </a:r>
          </a:p>
          <a:p>
            <a:pPr lvl="1"/>
            <a:r>
              <a:rPr lang="en-US" dirty="0" smtClean="0"/>
              <a:t>Traffic – what is crossing the network?</a:t>
            </a:r>
          </a:p>
          <a:p>
            <a:pPr lvl="2"/>
            <a:r>
              <a:rPr lang="en-US" dirty="0" smtClean="0"/>
              <a:t>Browsing</a:t>
            </a:r>
          </a:p>
          <a:p>
            <a:pPr lvl="2"/>
            <a:r>
              <a:rPr lang="en-US" dirty="0" smtClean="0"/>
              <a:t>Applications</a:t>
            </a:r>
          </a:p>
          <a:p>
            <a:pPr lvl="2"/>
            <a:endParaRPr lang="en-US" dirty="0" smtClean="0"/>
          </a:p>
          <a:p>
            <a:r>
              <a:rPr lang="en-US" dirty="0" smtClean="0"/>
              <a:t>The network is evolving as a transport of data for analytics</a:t>
            </a:r>
          </a:p>
          <a:p>
            <a:pPr lvl="1"/>
            <a:r>
              <a:rPr lang="en-US" dirty="0" err="1" smtClean="0"/>
              <a:t>M2M</a:t>
            </a:r>
            <a:endParaRPr lang="en-US" dirty="0" smtClean="0"/>
          </a:p>
          <a:p>
            <a:pPr lvl="1"/>
            <a:r>
              <a:rPr lang="en-US" dirty="0" smtClean="0"/>
              <a:t>Not location bound, distributed over many points of network attachment </a:t>
            </a:r>
          </a:p>
          <a:p>
            <a:pPr lvl="1"/>
            <a:endParaRPr lang="en-US" dirty="0" smtClean="0"/>
          </a:p>
          <a:p>
            <a:r>
              <a:rPr lang="en-US" dirty="0" smtClean="0"/>
              <a:t>In many cases data will be write once, read many to support a variety of analytics processes</a:t>
            </a:r>
          </a:p>
          <a:p>
            <a:pPr lvl="1"/>
            <a:r>
              <a:rPr lang="en-US" dirty="0" smtClean="0"/>
              <a:t>Access to data via distributed compute/analytics</a:t>
            </a:r>
          </a:p>
          <a:p>
            <a:pPr lvl="1"/>
            <a:r>
              <a:rPr lang="en-US" dirty="0" smtClean="0"/>
              <a:t>Access to data via distribution of the data</a:t>
            </a:r>
            <a:endParaRPr lang="en-US" dirty="0"/>
          </a:p>
        </p:txBody>
      </p:sp>
    </p:spTree>
    <p:extLst>
      <p:ext uri="{BB962C8B-B14F-4D97-AF65-F5344CB8AC3E}">
        <p14:creationId xmlns:p14="http://schemas.microsoft.com/office/powerpoint/2010/main" val="27342526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704" y="10224"/>
            <a:ext cx="8588861" cy="838200"/>
          </a:xfrm>
        </p:spPr>
        <p:txBody>
          <a:bodyPr>
            <a:normAutofit/>
          </a:bodyPr>
          <a:lstStyle/>
          <a:p>
            <a:pPr>
              <a:lnSpc>
                <a:spcPct val="90000"/>
              </a:lnSpc>
            </a:pPr>
            <a:r>
              <a:rPr lang="en-US" sz="4000" dirty="0" smtClean="0">
                <a:solidFill>
                  <a:schemeClr val="tx1"/>
                </a:solidFill>
                <a:ea typeface="Arial" charset="0"/>
                <a:cs typeface="Arial" charset="0"/>
              </a:rPr>
              <a:t>What types of “big data” are out there?</a:t>
            </a:r>
            <a:endParaRPr lang="en-US" sz="2400" i="1" dirty="0">
              <a:solidFill>
                <a:schemeClr val="tx1"/>
              </a:solidFill>
              <a:ea typeface="Arial" charset="0"/>
              <a:cs typeface="Arial" charset="0"/>
            </a:endParaRPr>
          </a:p>
        </p:txBody>
      </p:sp>
      <p:grpSp>
        <p:nvGrpSpPr>
          <p:cNvPr id="3" name="Group 2"/>
          <p:cNvGrpSpPr/>
          <p:nvPr/>
        </p:nvGrpSpPr>
        <p:grpSpPr>
          <a:xfrm>
            <a:off x="117231" y="1083721"/>
            <a:ext cx="8909538" cy="5291694"/>
            <a:chOff x="244232" y="1083721"/>
            <a:chExt cx="8909538" cy="5291694"/>
          </a:xfrm>
        </p:grpSpPr>
        <p:sp>
          <p:nvSpPr>
            <p:cNvPr id="31" name="Rectangle 30"/>
            <p:cNvSpPr/>
            <p:nvPr/>
          </p:nvSpPr>
          <p:spPr>
            <a:xfrm>
              <a:off x="2844800" y="1093460"/>
              <a:ext cx="6299200" cy="494653"/>
            </a:xfrm>
            <a:prstGeom prst="rect">
              <a:avLst/>
            </a:prstGeom>
            <a:gradFill flip="none" rotWithShape="1">
              <a:gsLst>
                <a:gs pos="15000">
                  <a:srgbClr val="0F2878"/>
                </a:gs>
                <a:gs pos="100000">
                  <a:srgbClr val="0B164A"/>
                </a:gs>
              </a:gsLst>
              <a:lin ang="40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5" name="Rectangle 24"/>
            <p:cNvSpPr/>
            <p:nvPr/>
          </p:nvSpPr>
          <p:spPr>
            <a:xfrm>
              <a:off x="244232" y="1591617"/>
              <a:ext cx="8899769" cy="150876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244232" y="3160556"/>
              <a:ext cx="8899769" cy="150876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54001" y="4729495"/>
              <a:ext cx="8899769" cy="164592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925229" y="1114767"/>
              <a:ext cx="728184" cy="338554"/>
            </a:xfrm>
            <a:prstGeom prst="rect">
              <a:avLst/>
            </a:prstGeom>
            <a:noFill/>
          </p:spPr>
          <p:txBody>
            <a:bodyPr wrap="none" rtlCol="0">
              <a:spAutoFit/>
            </a:bodyPr>
            <a:lstStyle/>
            <a:p>
              <a:r>
                <a:rPr lang="en-US" sz="1600" dirty="0" smtClean="0">
                  <a:solidFill>
                    <a:schemeClr val="bg1"/>
                  </a:solidFill>
                </a:rPr>
                <a:t>Profile</a:t>
              </a:r>
              <a:endParaRPr lang="en-US" sz="1600" dirty="0">
                <a:solidFill>
                  <a:schemeClr val="bg1"/>
                </a:solidFill>
              </a:endParaRPr>
            </a:p>
          </p:txBody>
        </p:sp>
        <p:sp>
          <p:nvSpPr>
            <p:cNvPr id="9" name="TextBox 8"/>
            <p:cNvSpPr txBox="1"/>
            <p:nvPr/>
          </p:nvSpPr>
          <p:spPr>
            <a:xfrm>
              <a:off x="7003235" y="1083721"/>
              <a:ext cx="964176" cy="369332"/>
            </a:xfrm>
            <a:prstGeom prst="rect">
              <a:avLst/>
            </a:prstGeom>
            <a:noFill/>
          </p:spPr>
          <p:txBody>
            <a:bodyPr wrap="none" rtlCol="0">
              <a:spAutoFit/>
            </a:bodyPr>
            <a:lstStyle/>
            <a:p>
              <a:r>
                <a:rPr lang="en-US" dirty="0" smtClean="0">
                  <a:solidFill>
                    <a:schemeClr val="bg1"/>
                  </a:solidFill>
                </a:rPr>
                <a:t>Profiling</a:t>
              </a:r>
              <a:endParaRPr lang="en-US" dirty="0">
                <a:solidFill>
                  <a:schemeClr val="bg1"/>
                </a:solidFill>
              </a:endParaRPr>
            </a:p>
          </p:txBody>
        </p:sp>
        <p:sp>
          <p:nvSpPr>
            <p:cNvPr id="4" name="TextBox 3"/>
            <p:cNvSpPr txBox="1"/>
            <p:nvPr/>
          </p:nvSpPr>
          <p:spPr>
            <a:xfrm>
              <a:off x="850631" y="1829739"/>
              <a:ext cx="1161421" cy="707886"/>
            </a:xfrm>
            <a:prstGeom prst="rect">
              <a:avLst/>
            </a:prstGeom>
            <a:noFill/>
          </p:spPr>
          <p:txBody>
            <a:bodyPr wrap="none" rtlCol="0">
              <a:spAutoFit/>
            </a:bodyPr>
            <a:lstStyle/>
            <a:p>
              <a:pPr algn="ctr"/>
              <a:r>
                <a:rPr lang="en-US" sz="2000" b="1" dirty="0" smtClean="0"/>
                <a:t>User</a:t>
              </a:r>
            </a:p>
            <a:p>
              <a:pPr algn="ctr"/>
              <a:r>
                <a:rPr lang="en-US" sz="2000" b="1" dirty="0" smtClean="0"/>
                <a:t>Analytics</a:t>
              </a:r>
              <a:endParaRPr lang="en-US" sz="2000" b="1" dirty="0"/>
            </a:p>
          </p:txBody>
        </p:sp>
        <p:sp>
          <p:nvSpPr>
            <p:cNvPr id="6" name="TextBox 5"/>
            <p:cNvSpPr txBox="1"/>
            <p:nvPr/>
          </p:nvSpPr>
          <p:spPr>
            <a:xfrm>
              <a:off x="850630" y="3409967"/>
              <a:ext cx="1161421" cy="707886"/>
            </a:xfrm>
            <a:prstGeom prst="rect">
              <a:avLst/>
            </a:prstGeom>
            <a:noFill/>
          </p:spPr>
          <p:txBody>
            <a:bodyPr wrap="none" rtlCol="0">
              <a:spAutoFit/>
            </a:bodyPr>
            <a:lstStyle/>
            <a:p>
              <a:pPr algn="ctr"/>
              <a:r>
                <a:rPr lang="en-US" sz="2000" b="1" dirty="0" smtClean="0"/>
                <a:t>Content</a:t>
              </a:r>
            </a:p>
            <a:p>
              <a:pPr algn="ctr"/>
              <a:r>
                <a:rPr lang="en-US" sz="2000" b="1" dirty="0" smtClean="0"/>
                <a:t>Analytics</a:t>
              </a:r>
              <a:endParaRPr lang="en-US" sz="2000" b="1" dirty="0"/>
            </a:p>
          </p:txBody>
        </p:sp>
        <p:sp>
          <p:nvSpPr>
            <p:cNvPr id="7" name="TextBox 6"/>
            <p:cNvSpPr txBox="1"/>
            <p:nvPr/>
          </p:nvSpPr>
          <p:spPr>
            <a:xfrm>
              <a:off x="850630" y="5001484"/>
              <a:ext cx="1161421" cy="707886"/>
            </a:xfrm>
            <a:prstGeom prst="rect">
              <a:avLst/>
            </a:prstGeom>
            <a:noFill/>
          </p:spPr>
          <p:txBody>
            <a:bodyPr wrap="none" rtlCol="0">
              <a:spAutoFit/>
            </a:bodyPr>
            <a:lstStyle/>
            <a:p>
              <a:pPr algn="ctr"/>
              <a:r>
                <a:rPr lang="en-US" sz="2000" b="1" dirty="0" smtClean="0"/>
                <a:t>Network</a:t>
              </a:r>
            </a:p>
            <a:p>
              <a:pPr algn="ctr"/>
              <a:r>
                <a:rPr lang="en-US" sz="2000" b="1" dirty="0" smtClean="0"/>
                <a:t>Analytics</a:t>
              </a:r>
              <a:endParaRPr lang="en-US" sz="2000" b="1" dirty="0"/>
            </a:p>
          </p:txBody>
        </p:sp>
        <p:sp>
          <p:nvSpPr>
            <p:cNvPr id="16" name="TextBox 15"/>
            <p:cNvSpPr txBox="1"/>
            <p:nvPr/>
          </p:nvSpPr>
          <p:spPr>
            <a:xfrm>
              <a:off x="6391693" y="4698234"/>
              <a:ext cx="2212490" cy="1200329"/>
            </a:xfrm>
            <a:prstGeom prst="rect">
              <a:avLst/>
            </a:prstGeom>
            <a:noFill/>
          </p:spPr>
          <p:txBody>
            <a:bodyPr wrap="none" rtlCol="0">
              <a:spAutoFit/>
            </a:bodyPr>
            <a:lstStyle/>
            <a:p>
              <a:r>
                <a:rPr lang="en-US" sz="1200" dirty="0" smtClean="0">
                  <a:solidFill>
                    <a:srgbClr val="000000"/>
                  </a:solidFill>
                </a:rPr>
                <a:t>Active subscriber demographics</a:t>
              </a:r>
            </a:p>
            <a:p>
              <a:r>
                <a:rPr lang="en-US" sz="1200" dirty="0" smtClean="0">
                  <a:solidFill>
                    <a:srgbClr val="000000"/>
                  </a:solidFill>
                </a:rPr>
                <a:t>Crowdsourced data</a:t>
              </a:r>
            </a:p>
            <a:p>
              <a:r>
                <a:rPr lang="en-US" sz="1200" dirty="0" smtClean="0">
                  <a:solidFill>
                    <a:srgbClr val="000000"/>
                  </a:solidFill>
                </a:rPr>
                <a:t>Geographic segmentation</a:t>
              </a:r>
            </a:p>
            <a:p>
              <a:r>
                <a:rPr lang="en-US" sz="1200" dirty="0" smtClean="0">
                  <a:solidFill>
                    <a:srgbClr val="000000"/>
                  </a:solidFill>
                </a:rPr>
                <a:t>Network Performance / Quality</a:t>
              </a:r>
            </a:p>
            <a:p>
              <a:r>
                <a:rPr lang="en-US" sz="1200" dirty="0" smtClean="0">
                  <a:solidFill>
                    <a:srgbClr val="000000"/>
                  </a:solidFill>
                </a:rPr>
                <a:t>Network sensor data (IoT/M2M)</a:t>
              </a:r>
            </a:p>
            <a:p>
              <a:r>
                <a:rPr lang="en-US" sz="1200" dirty="0">
                  <a:solidFill>
                    <a:srgbClr val="000000"/>
                  </a:solidFill>
                </a:rPr>
                <a:t>Usage (from DPI</a:t>
              </a:r>
              <a:r>
                <a:rPr lang="en-US" sz="1200" dirty="0" smtClean="0">
                  <a:solidFill>
                    <a:srgbClr val="000000"/>
                  </a:solidFill>
                </a:rPr>
                <a:t>)</a:t>
              </a:r>
              <a:endParaRPr lang="en-US" sz="1200" dirty="0">
                <a:solidFill>
                  <a:srgbClr val="000000"/>
                </a:solidFill>
              </a:endParaRPr>
            </a:p>
          </p:txBody>
        </p:sp>
        <p:sp>
          <p:nvSpPr>
            <p:cNvPr id="17" name="TextBox 16"/>
            <p:cNvSpPr txBox="1"/>
            <p:nvPr/>
          </p:nvSpPr>
          <p:spPr>
            <a:xfrm>
              <a:off x="6391692" y="3095425"/>
              <a:ext cx="2302208" cy="1200329"/>
            </a:xfrm>
            <a:prstGeom prst="rect">
              <a:avLst/>
            </a:prstGeom>
            <a:noFill/>
          </p:spPr>
          <p:txBody>
            <a:bodyPr wrap="none" rtlCol="0">
              <a:spAutoFit/>
            </a:bodyPr>
            <a:lstStyle/>
            <a:p>
              <a:r>
                <a:rPr lang="en-US" sz="1200" dirty="0" smtClean="0">
                  <a:solidFill>
                    <a:srgbClr val="000000"/>
                  </a:solidFill>
                </a:rPr>
                <a:t>Consumption data</a:t>
              </a:r>
            </a:p>
            <a:p>
              <a:r>
                <a:rPr lang="en-US" sz="1200" dirty="0" smtClean="0">
                  <a:solidFill>
                    <a:srgbClr val="000000"/>
                  </a:solidFill>
                </a:rPr>
                <a:t>Content reach</a:t>
              </a:r>
            </a:p>
            <a:p>
              <a:r>
                <a:rPr lang="en-US" sz="1200" dirty="0" smtClean="0">
                  <a:solidFill>
                    <a:srgbClr val="000000"/>
                  </a:solidFill>
                </a:rPr>
                <a:t>Asset popularity / revenue</a:t>
              </a:r>
            </a:p>
            <a:p>
              <a:r>
                <a:rPr lang="en-US" sz="1200" dirty="0">
                  <a:solidFill>
                    <a:srgbClr val="000000"/>
                  </a:solidFill>
                </a:rPr>
                <a:t>Distribution/Retention/</a:t>
              </a:r>
              <a:r>
                <a:rPr lang="en-US" sz="1200" dirty="0" smtClean="0">
                  <a:solidFill>
                    <a:srgbClr val="000000"/>
                  </a:solidFill>
                </a:rPr>
                <a:t>Archival</a:t>
              </a:r>
            </a:p>
            <a:p>
              <a:r>
                <a:rPr lang="en-US" sz="1200" dirty="0" smtClean="0">
                  <a:solidFill>
                    <a:srgbClr val="000000"/>
                  </a:solidFill>
                </a:rPr>
                <a:t>Search / Discover / Recommend</a:t>
              </a:r>
            </a:p>
            <a:p>
              <a:r>
                <a:rPr lang="en-US" sz="1200" dirty="0" smtClean="0">
                  <a:solidFill>
                    <a:srgbClr val="000000"/>
                  </a:solidFill>
                </a:rPr>
                <a:t>Usage Data (from content source)</a:t>
              </a:r>
              <a:endParaRPr lang="en-US" sz="1200" dirty="0">
                <a:solidFill>
                  <a:srgbClr val="000000"/>
                </a:solidFill>
              </a:endParaRPr>
            </a:p>
          </p:txBody>
        </p:sp>
        <p:sp>
          <p:nvSpPr>
            <p:cNvPr id="18" name="TextBox 17"/>
            <p:cNvSpPr txBox="1"/>
            <p:nvPr/>
          </p:nvSpPr>
          <p:spPr>
            <a:xfrm>
              <a:off x="6391693" y="1498487"/>
              <a:ext cx="2075734" cy="1200329"/>
            </a:xfrm>
            <a:prstGeom prst="rect">
              <a:avLst/>
            </a:prstGeom>
            <a:noFill/>
          </p:spPr>
          <p:txBody>
            <a:bodyPr wrap="none" rtlCol="0">
              <a:spAutoFit/>
            </a:bodyPr>
            <a:lstStyle/>
            <a:p>
              <a:r>
                <a:rPr lang="en-US" sz="1200" dirty="0" smtClean="0">
                  <a:solidFill>
                    <a:srgbClr val="000000"/>
                  </a:solidFill>
                </a:rPr>
                <a:t>Device sensor data</a:t>
              </a:r>
            </a:p>
            <a:p>
              <a:r>
                <a:rPr lang="en-US" sz="1200" dirty="0" smtClean="0">
                  <a:solidFill>
                    <a:srgbClr val="000000"/>
                  </a:solidFill>
                </a:rPr>
                <a:t>Persistent Location / Presence</a:t>
              </a:r>
            </a:p>
            <a:p>
              <a:r>
                <a:rPr lang="en-US" sz="1200" dirty="0" smtClean="0">
                  <a:solidFill>
                    <a:srgbClr val="000000"/>
                  </a:solidFill>
                </a:rPr>
                <a:t>Behavioral / Search / Social</a:t>
              </a:r>
            </a:p>
            <a:p>
              <a:r>
                <a:rPr lang="en-US" sz="1200" dirty="0" smtClean="0">
                  <a:solidFill>
                    <a:srgbClr val="000000"/>
                  </a:solidFill>
                </a:rPr>
                <a:t>Purchasing / Payments</a:t>
              </a:r>
            </a:p>
            <a:p>
              <a:r>
                <a:rPr lang="en-US" sz="1200" dirty="0" smtClean="0">
                  <a:solidFill>
                    <a:srgbClr val="000000"/>
                  </a:solidFill>
                </a:rPr>
                <a:t>Mobility patterns</a:t>
              </a:r>
            </a:p>
            <a:p>
              <a:r>
                <a:rPr lang="en-US" sz="1200" dirty="0" smtClean="0">
                  <a:solidFill>
                    <a:srgbClr val="000000"/>
                  </a:solidFill>
                </a:rPr>
                <a:t>Usage data (from device)</a:t>
              </a:r>
            </a:p>
          </p:txBody>
        </p:sp>
        <p:sp>
          <p:nvSpPr>
            <p:cNvPr id="19" name="TextBox 18"/>
            <p:cNvSpPr txBox="1"/>
            <p:nvPr/>
          </p:nvSpPr>
          <p:spPr>
            <a:xfrm>
              <a:off x="3075358" y="4709523"/>
              <a:ext cx="1967205" cy="1200329"/>
            </a:xfrm>
            <a:prstGeom prst="rect">
              <a:avLst/>
            </a:prstGeom>
            <a:noFill/>
          </p:spPr>
          <p:txBody>
            <a:bodyPr wrap="none" rtlCol="0">
              <a:spAutoFit/>
            </a:bodyPr>
            <a:lstStyle/>
            <a:p>
              <a:r>
                <a:rPr lang="en-US" sz="1200" dirty="0" smtClean="0">
                  <a:solidFill>
                    <a:srgbClr val="000000"/>
                  </a:solidFill>
                </a:rPr>
                <a:t>Bandwidth and latency</a:t>
              </a:r>
            </a:p>
            <a:p>
              <a:r>
                <a:rPr lang="en-US" sz="1200" dirty="0" smtClean="0">
                  <a:solidFill>
                    <a:srgbClr val="000000"/>
                  </a:solidFill>
                </a:rPr>
                <a:t>Access types</a:t>
              </a:r>
            </a:p>
            <a:p>
              <a:r>
                <a:rPr lang="en-US" sz="1200" dirty="0" smtClean="0">
                  <a:solidFill>
                    <a:srgbClr val="000000"/>
                  </a:solidFill>
                </a:rPr>
                <a:t>IP pools</a:t>
              </a:r>
            </a:p>
            <a:p>
              <a:r>
                <a:rPr lang="en-US" sz="1200" dirty="0" smtClean="0">
                  <a:solidFill>
                    <a:srgbClr val="000000"/>
                  </a:solidFill>
                </a:rPr>
                <a:t>Routes / topology / Path</a:t>
              </a:r>
            </a:p>
            <a:p>
              <a:r>
                <a:rPr lang="en-US" sz="1200" dirty="0" smtClean="0">
                  <a:solidFill>
                    <a:srgbClr val="000000"/>
                  </a:solidFill>
                </a:rPr>
                <a:t>QoS / Policy Rulesets</a:t>
              </a:r>
            </a:p>
            <a:p>
              <a:r>
                <a:rPr lang="en-US" sz="1200" dirty="0" smtClean="0">
                  <a:solidFill>
                    <a:srgbClr val="000000"/>
                  </a:solidFill>
                </a:rPr>
                <a:t>Network Service Capabilities</a:t>
              </a:r>
            </a:p>
          </p:txBody>
        </p:sp>
        <p:sp>
          <p:nvSpPr>
            <p:cNvPr id="20" name="TextBox 19"/>
            <p:cNvSpPr txBox="1"/>
            <p:nvPr/>
          </p:nvSpPr>
          <p:spPr>
            <a:xfrm>
              <a:off x="3075359" y="1682581"/>
              <a:ext cx="2053417" cy="1015663"/>
            </a:xfrm>
            <a:prstGeom prst="rect">
              <a:avLst/>
            </a:prstGeom>
            <a:noFill/>
          </p:spPr>
          <p:txBody>
            <a:bodyPr wrap="none" rtlCol="0">
              <a:spAutoFit/>
            </a:bodyPr>
            <a:lstStyle/>
            <a:p>
              <a:r>
                <a:rPr lang="en-US" sz="1200" dirty="0" smtClean="0">
                  <a:solidFill>
                    <a:srgbClr val="000000"/>
                  </a:solidFill>
                </a:rPr>
                <a:t>Identity (Persistent)</a:t>
              </a:r>
            </a:p>
            <a:p>
              <a:r>
                <a:rPr lang="en-US" sz="1200" dirty="0" smtClean="0">
                  <a:solidFill>
                    <a:srgbClr val="000000"/>
                  </a:solidFill>
                </a:rPr>
                <a:t>Demographics</a:t>
              </a:r>
            </a:p>
            <a:p>
              <a:r>
                <a:rPr lang="en-US" sz="1200" dirty="0" smtClean="0">
                  <a:solidFill>
                    <a:srgbClr val="000000"/>
                  </a:solidFill>
                </a:rPr>
                <a:t>Explicit profile (interests, etc.)</a:t>
              </a:r>
            </a:p>
            <a:p>
              <a:r>
                <a:rPr lang="en-US" sz="1200" dirty="0" smtClean="0">
                  <a:solidFill>
                    <a:srgbClr val="000000"/>
                  </a:solidFill>
                </a:rPr>
                <a:t>Device(s) and capabilities</a:t>
              </a:r>
            </a:p>
            <a:p>
              <a:r>
                <a:rPr lang="en-US" sz="1200" dirty="0" smtClean="0">
                  <a:solidFill>
                    <a:srgbClr val="000000"/>
                  </a:solidFill>
                </a:rPr>
                <a:t>Billing / Subscription plan</a:t>
              </a:r>
            </a:p>
          </p:txBody>
        </p:sp>
        <p:sp>
          <p:nvSpPr>
            <p:cNvPr id="21" name="TextBox 20"/>
            <p:cNvSpPr txBox="1"/>
            <p:nvPr/>
          </p:nvSpPr>
          <p:spPr>
            <a:xfrm>
              <a:off x="3075360" y="3084135"/>
              <a:ext cx="1973918" cy="1200329"/>
            </a:xfrm>
            <a:prstGeom prst="rect">
              <a:avLst/>
            </a:prstGeom>
            <a:noFill/>
          </p:spPr>
          <p:txBody>
            <a:bodyPr wrap="none" rtlCol="0">
              <a:spAutoFit/>
            </a:bodyPr>
            <a:lstStyle/>
            <a:p>
              <a:r>
                <a:rPr lang="en-US" sz="1200" dirty="0" smtClean="0">
                  <a:solidFill>
                    <a:srgbClr val="000000"/>
                  </a:solidFill>
                </a:rPr>
                <a:t>Catalog / Title</a:t>
              </a:r>
            </a:p>
            <a:p>
              <a:r>
                <a:rPr lang="en-US" sz="1200" dirty="0">
                  <a:solidFill>
                    <a:srgbClr val="000000"/>
                  </a:solidFill>
                </a:rPr>
                <a:t>Topic / </a:t>
              </a:r>
              <a:r>
                <a:rPr lang="en-US" sz="1200" dirty="0" smtClean="0">
                  <a:solidFill>
                    <a:srgbClr val="000000"/>
                  </a:solidFill>
                </a:rPr>
                <a:t>Keywords</a:t>
              </a:r>
            </a:p>
            <a:p>
              <a:r>
                <a:rPr lang="en-US" sz="1200" dirty="0" smtClean="0">
                  <a:solidFill>
                    <a:srgbClr val="000000"/>
                  </a:solidFill>
                </a:rPr>
                <a:t>CA / Rights management</a:t>
              </a:r>
            </a:p>
            <a:p>
              <a:r>
                <a:rPr lang="en-US" sz="1200" dirty="0" smtClean="0">
                  <a:solidFill>
                    <a:srgbClr val="000000"/>
                  </a:solidFill>
                </a:rPr>
                <a:t>Encryption / DRM</a:t>
              </a:r>
            </a:p>
            <a:p>
              <a:r>
                <a:rPr lang="en-US" sz="1200" dirty="0" smtClean="0">
                  <a:solidFill>
                    <a:srgbClr val="000000"/>
                  </a:solidFill>
                </a:rPr>
                <a:t>Format(s) / Aspect ratio(s)</a:t>
              </a:r>
            </a:p>
            <a:p>
              <a:r>
                <a:rPr lang="en-US" sz="1200" dirty="0" smtClean="0">
                  <a:solidFill>
                    <a:srgbClr val="000000"/>
                  </a:solidFill>
                </a:rPr>
                <a:t>Resolution(s) / Frame rate(s)</a:t>
              </a:r>
            </a:p>
          </p:txBody>
        </p:sp>
      </p:grpSp>
      <p:sp>
        <p:nvSpPr>
          <p:cNvPr id="5" name="TextBox 4"/>
          <p:cNvSpPr txBox="1"/>
          <p:nvPr/>
        </p:nvSpPr>
        <p:spPr>
          <a:xfrm>
            <a:off x="85036" y="6584400"/>
            <a:ext cx="1531188" cy="215444"/>
          </a:xfrm>
          <a:prstGeom prst="rect">
            <a:avLst/>
          </a:prstGeom>
          <a:noFill/>
        </p:spPr>
        <p:txBody>
          <a:bodyPr wrap="none" rtlCol="0">
            <a:spAutoFit/>
          </a:bodyPr>
          <a:lstStyle/>
          <a:p>
            <a:r>
              <a:rPr lang="en-US" sz="800" dirty="0"/>
              <a:t>Slide courtesy Kevin </a:t>
            </a:r>
            <a:r>
              <a:rPr lang="en-US" sz="800" dirty="0" err="1"/>
              <a:t>Shatzkamer</a:t>
            </a:r>
            <a:r>
              <a:rPr lang="en-US" sz="800" dirty="0"/>
              <a:t> </a:t>
            </a:r>
          </a:p>
        </p:txBody>
      </p:sp>
    </p:spTree>
    <p:extLst>
      <p:ext uri="{BB962C8B-B14F-4D97-AF65-F5344CB8AC3E}">
        <p14:creationId xmlns:p14="http://schemas.microsoft.com/office/powerpoint/2010/main" val="45515984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517</TotalTime>
  <Words>3392</Words>
  <Application>Microsoft Macintosh PowerPoint</Application>
  <PresentationFormat>On-screen Show (4:3)</PresentationFormat>
  <Paragraphs>569</Paragraphs>
  <Slides>47</Slides>
  <Notes>6</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1_Office Theme</vt:lpstr>
      <vt:lpstr>A (Very) Brief Introduction to Machine Learning and its Application to Mobile Networks</vt:lpstr>
      <vt:lpstr>Agenda</vt:lpstr>
      <vt:lpstr>Goals for this Talks</vt:lpstr>
      <vt:lpstr>Agenda</vt:lpstr>
      <vt:lpstr>Brief Overview of Analytics Use Cases</vt:lpstr>
      <vt:lpstr>SDM and Analytics Use-Cases</vt:lpstr>
      <vt:lpstr>Segmentation and Hierarchy of Analytics</vt:lpstr>
      <vt:lpstr>The Network and Big Data </vt:lpstr>
      <vt:lpstr>What types of “big data” are out there?</vt:lpstr>
      <vt:lpstr>PowerPoint Presentation</vt:lpstr>
      <vt:lpstr>PowerPoint Presentation</vt:lpstr>
      <vt:lpstr>Agenda</vt:lpstr>
      <vt:lpstr>PowerPoint Presentation</vt:lpstr>
      <vt:lpstr>What Might a Mobile Analytics Platform Look Like?</vt:lpstr>
      <vt:lpstr>Agenda</vt:lpstr>
      <vt:lpstr>Before We Start What is the SOTA in Machine Learning?</vt:lpstr>
      <vt:lpstr>What is Machine Learning?</vt:lpstr>
      <vt:lpstr>PowerPoint Presentation</vt:lpstr>
      <vt:lpstr>When Would We Use Machine Learning? </vt:lpstr>
      <vt:lpstr>Why Machine Learning is Hard</vt:lpstr>
      <vt:lpstr>Why Machine Learning Is Hard, Redux What is a “2”?</vt:lpstr>
      <vt:lpstr>Examples of Machine Learning Problems </vt:lpstr>
      <vt:lpstr>Machine Learning is a form of Induction</vt:lpstr>
      <vt:lpstr>Deep Feed Forward Neural Nets  (in 1 Slide ())</vt:lpstr>
      <vt:lpstr>Forward Propagation Cartoon</vt:lpstr>
      <vt:lpstr>Backpropagation Cartoon</vt:lpstr>
      <vt:lpstr>More Formally Empirical Risk Minimization</vt:lpstr>
      <vt:lpstr>Solving the Risk (Cost) Minimization Problem Gradient Descent – Basic Idea</vt:lpstr>
      <vt:lpstr>Gradient Descent Intuition 1 Convex Cost Function</vt:lpstr>
      <vt:lpstr>Gradient Decent Intuition 2</vt:lpstr>
      <vt:lpstr>Solving the Optimization Problem Gradient Descent for Linear Regression</vt:lpstr>
      <vt:lpstr>Agenda</vt:lpstr>
      <vt:lpstr>Now, How About Mobile Use Cases?</vt:lpstr>
      <vt:lpstr>A Future State Mobile Architecture</vt:lpstr>
      <vt:lpstr>A Few Principles of Future Mobile Architectures</vt:lpstr>
      <vt:lpstr>Mobile Data Sets</vt:lpstr>
      <vt:lpstr>What Might the Labels Look Like? (sparseness)</vt:lpstr>
      <vt:lpstr>Making this Real  (what do we have to do?)</vt:lpstr>
      <vt:lpstr>Issues/Challenges</vt:lpstr>
      <vt:lpstr>Q &amp; A (or we can take a look at how ML could possibly work)</vt:lpstr>
      <vt:lpstr>How Can Machine Learning Possibly Work?</vt:lpstr>
      <vt:lpstr>Why This Is Hard The Curse Of Dimensionality</vt:lpstr>
      <vt:lpstr>So What Is Smoothness?</vt:lpstr>
      <vt:lpstr>Smoothness, basically…</vt:lpstr>
      <vt:lpstr>Manifold Hypothesis</vt:lpstr>
      <vt:lpstr>Manifolds and Classes</vt:lpstr>
      <vt:lpstr>Backup</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Meyer</dc:creator>
  <cp:lastModifiedBy>David Meyer</cp:lastModifiedBy>
  <cp:revision>206</cp:revision>
  <dcterms:created xsi:type="dcterms:W3CDTF">2015-02-20T17:51:07Z</dcterms:created>
  <dcterms:modified xsi:type="dcterms:W3CDTF">2015-02-24T19:44:28Z</dcterms:modified>
</cp:coreProperties>
</file>